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Ubuntu"/>
      <p:regular r:id="rId36"/>
      <p:bold r:id="rId37"/>
      <p:italic r:id="rId38"/>
      <p:boldItalic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Montserrat Light"/>
      <p:regular r:id="rId48"/>
      <p:bold r:id="rId49"/>
      <p:italic r:id="rId50"/>
      <p:boldItalic r:id="rId51"/>
    </p:embeddedFont>
    <p:embeddedFont>
      <p:font typeface="Open Sans Medium"/>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5DE66F-693D-4E47-9388-C3437F4A503B}">
  <a:tblStyle styleId="{6E5DE66F-693D-4E47-9388-C3437F4A503B}"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Light-regular.fntdata"/><Relationship Id="rId47" Type="http://schemas.openxmlformats.org/officeDocument/2006/relationships/font" Target="fonts/MontserratMedium-boldItalic.fntdata"/><Relationship Id="rId49" Type="http://schemas.openxmlformats.org/officeDocument/2006/relationships/font" Target="fonts/Montserrat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Ubuntu-bold.fntdata"/><Relationship Id="rId36" Type="http://schemas.openxmlformats.org/officeDocument/2006/relationships/font" Target="fonts/Ubuntu-regular.fntdata"/><Relationship Id="rId39" Type="http://schemas.openxmlformats.org/officeDocument/2006/relationships/font" Target="fonts/Ubuntu-boldItalic.fntdata"/><Relationship Id="rId38" Type="http://schemas.openxmlformats.org/officeDocument/2006/relationships/font" Target="fonts/Ubuntu-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Light-boldItalic.fntdata"/><Relationship Id="rId50" Type="http://schemas.openxmlformats.org/officeDocument/2006/relationships/font" Target="fonts/MontserratLight-italic.fntdata"/><Relationship Id="rId53" Type="http://schemas.openxmlformats.org/officeDocument/2006/relationships/font" Target="fonts/OpenSansMedium-bold.fntdata"/><Relationship Id="rId52" Type="http://schemas.openxmlformats.org/officeDocument/2006/relationships/font" Target="fonts/OpenSansMedium-regular.fntdata"/><Relationship Id="rId11" Type="http://schemas.openxmlformats.org/officeDocument/2006/relationships/slide" Target="slides/slide4.xml"/><Relationship Id="rId55" Type="http://schemas.openxmlformats.org/officeDocument/2006/relationships/font" Target="fonts/OpenSansMedium-boldItalic.fntdata"/><Relationship Id="rId10" Type="http://schemas.openxmlformats.org/officeDocument/2006/relationships/slide" Target="slides/slide3.xml"/><Relationship Id="rId54" Type="http://schemas.openxmlformats.org/officeDocument/2006/relationships/font" Target="fonts/OpenSansMedium-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8d3eed7ba4_0_6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38d3eed7ba4_0_6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d3eed7ba4_0_27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8d3eed7ba4_0_27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9b14cba693_0_38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39b14cba693_0_38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8d3eed7ba4_0_28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8d3eed7ba4_0_28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6cadd0ba7b_0_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6cadd0ba7b_0_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8d3eed7ba4_0_28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38d3eed7ba4_0_28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cadd0ba7b_0_4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36cadd0ba7b_0_4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d3eed7ba4_0_296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38d3eed7ba4_0_296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6cadd0ba7b_0_1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36cadd0ba7b_0_1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8d3eed7ba4_0_29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38d3eed7ba4_0_29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6cae145da3_2_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36cae145da3_2_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8d3eed7ba4_0_7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8d3eed7ba4_0_7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8d3eed7ba4_0_30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38d3eed7ba4_0_30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9b14cba693_0_3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39b14cba693_0_3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8d3eed7ba4_0_309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8d3eed7ba4_0_309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8d3eed7ba4_0_31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38d3eed7ba4_0_31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8d3eed7ba4_0_33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8d3eed7ba4_0_33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9b14cba693_0_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9b14cba693_0_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8d3eed7ba4_0_334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38d3eed7ba4_0_334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8d3eed7ba4_0_8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38d3eed7ba4_0_8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8d3eed7ba4_0_8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38d3eed7ba4_0_8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8d3eed7ba4_0_260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8d3eed7ba4_0_260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8e212eca85_0_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8e212eca85_0_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8d3eed7ba4_0_27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8d3eed7ba4_0_27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8e212eca85_0_10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8e212eca85_0_10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e212eca85_0_1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8e212eca85_0_1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8d3eed7ba4_0_274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38d3eed7ba4_0_274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e212eca85_0_1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8e212eca85_0_1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a:solidFill>
                  <a:schemeClr val="dk1"/>
                </a:solidFil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5" name="Google Shape;55;p1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800">
                <a:solidFill>
                  <a:srgbClr val="57585B"/>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1" i="1" sz="1600">
                <a:solidFill>
                  <a:srgbClr val="241B54"/>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2" name="Google Shape;62;p1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1" name="Google Shape;71;p16"/>
          <p:cNvSpPr txBox="1"/>
          <p:nvPr>
            <p:ph idx="1" type="body"/>
          </p:nvPr>
        </p:nvSpPr>
        <p:spPr>
          <a:xfrm>
            <a:off x="508002" y="1079430"/>
            <a:ext cx="3884700" cy="1567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2" name="Google Shape;72;p1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3" name="Google Shape;73;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4" name="Google Shape;74;p1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5" name="Shape 75"/>
        <p:cNvGrpSpPr/>
        <p:nvPr/>
      </p:nvGrpSpPr>
      <p:grpSpPr>
        <a:xfrm>
          <a:off x="0" y="0"/>
          <a:ext cx="0" cy="0"/>
          <a:chOff x="0" y="0"/>
          <a:chExt cx="0" cy="0"/>
        </a:xfrm>
      </p:grpSpPr>
      <p:sp>
        <p:nvSpPr>
          <p:cNvPr id="76" name="Google Shape;76;p17"/>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7" name="Google Shape;77;p17"/>
          <p:cNvSpPr txBox="1"/>
          <p:nvPr>
            <p:ph idx="1" type="body"/>
          </p:nvPr>
        </p:nvSpPr>
        <p:spPr>
          <a:xfrm>
            <a:off x="508002" y="1090480"/>
            <a:ext cx="3944400" cy="3139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2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8" name="Google Shape;78;p17"/>
          <p:cNvSpPr txBox="1"/>
          <p:nvPr>
            <p:ph idx="2" type="body"/>
          </p:nvPr>
        </p:nvSpPr>
        <p:spPr>
          <a:xfrm>
            <a:off x="4688132" y="1124824"/>
            <a:ext cx="3903900" cy="3405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9" name="Google Shape;79;p1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0" name="Google Shape;80;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1" name="Google Shape;81;p17"/>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 name="Shape 82"/>
        <p:cNvGrpSpPr/>
        <p:nvPr/>
      </p:nvGrpSpPr>
      <p:grpSpPr>
        <a:xfrm>
          <a:off x="0" y="0"/>
          <a:ext cx="0" cy="0"/>
          <a:chOff x="0" y="0"/>
          <a:chExt cx="0" cy="0"/>
        </a:xfrm>
      </p:grpSpPr>
      <p:sp>
        <p:nvSpPr>
          <p:cNvPr id="83" name="Google Shape;83;p1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4" name="Google Shape;84;p1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1600">
                <a:solidFill>
                  <a:srgbClr val="241B54"/>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5" name="Google Shape;85;p1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6" name="Google Shape;86;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7" name="Google Shape;87;p18"/>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8" name="Shape 88"/>
        <p:cNvGrpSpPr/>
        <p:nvPr/>
      </p:nvGrpSpPr>
      <p:grpSpPr>
        <a:xfrm>
          <a:off x="0" y="0"/>
          <a:ext cx="0" cy="0"/>
          <a:chOff x="0" y="0"/>
          <a:chExt cx="0" cy="0"/>
        </a:xfrm>
      </p:grpSpPr>
      <p:sp>
        <p:nvSpPr>
          <p:cNvPr id="89" name="Google Shape;89;p19"/>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0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0" name="Google Shape;90;p1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1" name="Google Shape;91;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2" name="Google Shape;92;p19"/>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3" name="Shape 93"/>
        <p:cNvGrpSpPr/>
        <p:nvPr/>
      </p:nvGrpSpPr>
      <p:grpSpPr>
        <a:xfrm>
          <a:off x="0" y="0"/>
          <a:ext cx="0" cy="0"/>
          <a:chOff x="0" y="0"/>
          <a:chExt cx="0" cy="0"/>
        </a:xfrm>
      </p:grpSpPr>
      <p:sp>
        <p:nvSpPr>
          <p:cNvPr id="94" name="Google Shape;94;p2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5" name="Google Shape;95;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6" name="Google Shape;96;p20"/>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508002" y="252071"/>
            <a:ext cx="6069300" cy="320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0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5" name="Google Shape;65;p15"/>
          <p:cNvSpPr txBox="1"/>
          <p:nvPr>
            <p:ph idx="1" type="body"/>
          </p:nvPr>
        </p:nvSpPr>
        <p:spPr>
          <a:xfrm>
            <a:off x="508002" y="1079430"/>
            <a:ext cx="3884700" cy="1567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1" i="1" sz="1600" u="none" cap="none" strike="noStrike">
                <a:solidFill>
                  <a:srgbClr val="241B54"/>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66" name="Google Shape;66;p1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7" name="Google Shape;67;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8" name="Google Shape;68;p15"/>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6.png"/><Relationship Id="rId22" Type="http://schemas.openxmlformats.org/officeDocument/2006/relationships/image" Target="../media/image17.png"/><Relationship Id="rId21" Type="http://schemas.openxmlformats.org/officeDocument/2006/relationships/image" Target="../media/image47.png"/><Relationship Id="rId24" Type="http://schemas.openxmlformats.org/officeDocument/2006/relationships/image" Target="../media/image18.png"/><Relationship Id="rId23"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2.png"/><Relationship Id="rId26" Type="http://schemas.openxmlformats.org/officeDocument/2006/relationships/image" Target="../media/image38.png"/><Relationship Id="rId25" Type="http://schemas.openxmlformats.org/officeDocument/2006/relationships/image" Target="../media/image37.png"/><Relationship Id="rId28" Type="http://schemas.openxmlformats.org/officeDocument/2006/relationships/image" Target="../media/image64.png"/><Relationship Id="rId27"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15.png"/><Relationship Id="rId29" Type="http://schemas.openxmlformats.org/officeDocument/2006/relationships/image" Target="../media/image50.png"/><Relationship Id="rId7" Type="http://schemas.openxmlformats.org/officeDocument/2006/relationships/image" Target="../media/image1.png"/><Relationship Id="rId8" Type="http://schemas.openxmlformats.org/officeDocument/2006/relationships/image" Target="../media/image22.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10.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9.png"/><Relationship Id="rId17" Type="http://schemas.openxmlformats.org/officeDocument/2006/relationships/image" Target="../media/image36.png"/><Relationship Id="rId16" Type="http://schemas.openxmlformats.org/officeDocument/2006/relationships/image" Target="../media/image13.png"/><Relationship Id="rId19" Type="http://schemas.openxmlformats.org/officeDocument/2006/relationships/image" Target="../media/image2.png"/><Relationship Id="rId1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6.png"/><Relationship Id="rId4" Type="http://schemas.openxmlformats.org/officeDocument/2006/relationships/image" Target="../media/image107.png"/><Relationship Id="rId9" Type="http://schemas.openxmlformats.org/officeDocument/2006/relationships/image" Target="../media/image97.png"/><Relationship Id="rId5" Type="http://schemas.openxmlformats.org/officeDocument/2006/relationships/image" Target="../media/image86.png"/><Relationship Id="rId6" Type="http://schemas.openxmlformats.org/officeDocument/2006/relationships/image" Target="../media/image96.png"/><Relationship Id="rId7" Type="http://schemas.openxmlformats.org/officeDocument/2006/relationships/image" Target="../media/image94.png"/><Relationship Id="rId8" Type="http://schemas.openxmlformats.org/officeDocument/2006/relationships/image" Target="../media/image99.png"/><Relationship Id="rId11" Type="http://schemas.openxmlformats.org/officeDocument/2006/relationships/image" Target="../media/image50.png"/><Relationship Id="rId10"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6.png"/><Relationship Id="rId4" Type="http://schemas.openxmlformats.org/officeDocument/2006/relationships/image" Target="../media/image107.png"/><Relationship Id="rId5" Type="http://schemas.openxmlformats.org/officeDocument/2006/relationships/image" Target="../media/image86.png"/><Relationship Id="rId6" Type="http://schemas.openxmlformats.org/officeDocument/2006/relationships/image" Target="../media/image93.png"/><Relationship Id="rId7" Type="http://schemas.openxmlformats.org/officeDocument/2006/relationships/image" Target="../media/image85.png"/><Relationship Id="rId8"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117.png"/><Relationship Id="rId5" Type="http://schemas.openxmlformats.org/officeDocument/2006/relationships/image" Target="../media/image95.png"/><Relationship Id="rId6" Type="http://schemas.openxmlformats.org/officeDocument/2006/relationships/image" Target="../media/image112.jpg"/><Relationship Id="rId7"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117.png"/><Relationship Id="rId9" Type="http://schemas.openxmlformats.org/officeDocument/2006/relationships/image" Target="../media/image105.png"/><Relationship Id="rId5" Type="http://schemas.openxmlformats.org/officeDocument/2006/relationships/image" Target="../media/image95.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2.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127.png"/><Relationship Id="rId9" Type="http://schemas.openxmlformats.org/officeDocument/2006/relationships/image" Target="../media/image110.png"/><Relationship Id="rId5" Type="http://schemas.openxmlformats.org/officeDocument/2006/relationships/image" Target="../media/image95.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11.png"/><Relationship Id="rId10" Type="http://schemas.openxmlformats.org/officeDocument/2006/relationships/image" Target="../media/image50.png"/></Relationships>
</file>

<file path=ppt/slides/_rels/slide15.xml.rels><?xml version="1.0" encoding="UTF-8" standalone="yes"?><Relationships xmlns="http://schemas.openxmlformats.org/package/2006/relationships"><Relationship Id="rId20" Type="http://schemas.openxmlformats.org/officeDocument/2006/relationships/image" Target="../media/image132.png"/><Relationship Id="rId22" Type="http://schemas.openxmlformats.org/officeDocument/2006/relationships/image" Target="../media/image133.png"/><Relationship Id="rId21" Type="http://schemas.openxmlformats.org/officeDocument/2006/relationships/image" Target="../media/image128.png"/><Relationship Id="rId24" Type="http://schemas.openxmlformats.org/officeDocument/2006/relationships/image" Target="../media/image135.png"/><Relationship Id="rId23" Type="http://schemas.openxmlformats.org/officeDocument/2006/relationships/image" Target="../media/image126.png"/><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127.png"/><Relationship Id="rId9" Type="http://schemas.openxmlformats.org/officeDocument/2006/relationships/image" Target="../media/image122.png"/><Relationship Id="rId26" Type="http://schemas.openxmlformats.org/officeDocument/2006/relationships/image" Target="../media/image130.png"/><Relationship Id="rId25" Type="http://schemas.openxmlformats.org/officeDocument/2006/relationships/image" Target="../media/image131.png"/><Relationship Id="rId28" Type="http://schemas.openxmlformats.org/officeDocument/2006/relationships/image" Target="../media/image124.png"/><Relationship Id="rId27" Type="http://schemas.openxmlformats.org/officeDocument/2006/relationships/image" Target="../media/image137.png"/><Relationship Id="rId5" Type="http://schemas.openxmlformats.org/officeDocument/2006/relationships/image" Target="../media/image95.png"/><Relationship Id="rId6" Type="http://schemas.openxmlformats.org/officeDocument/2006/relationships/image" Target="../media/image141.png"/><Relationship Id="rId29" Type="http://schemas.openxmlformats.org/officeDocument/2006/relationships/image" Target="../media/image134.png"/><Relationship Id="rId7" Type="http://schemas.openxmlformats.org/officeDocument/2006/relationships/image" Target="../media/image109.jpg"/><Relationship Id="rId8" Type="http://schemas.openxmlformats.org/officeDocument/2006/relationships/image" Target="../media/image113.png"/><Relationship Id="rId31" Type="http://schemas.openxmlformats.org/officeDocument/2006/relationships/image" Target="../media/image139.png"/><Relationship Id="rId30" Type="http://schemas.openxmlformats.org/officeDocument/2006/relationships/image" Target="../media/image140.png"/><Relationship Id="rId11" Type="http://schemas.openxmlformats.org/officeDocument/2006/relationships/image" Target="../media/image119.png"/><Relationship Id="rId10" Type="http://schemas.openxmlformats.org/officeDocument/2006/relationships/image" Target="../media/image121.png"/><Relationship Id="rId32" Type="http://schemas.openxmlformats.org/officeDocument/2006/relationships/image" Target="../media/image50.png"/><Relationship Id="rId13" Type="http://schemas.openxmlformats.org/officeDocument/2006/relationships/image" Target="../media/image115.png"/><Relationship Id="rId12" Type="http://schemas.openxmlformats.org/officeDocument/2006/relationships/image" Target="../media/image116.png"/><Relationship Id="rId15" Type="http://schemas.openxmlformats.org/officeDocument/2006/relationships/image" Target="../media/image120.png"/><Relationship Id="rId14" Type="http://schemas.openxmlformats.org/officeDocument/2006/relationships/image" Target="../media/image123.png"/><Relationship Id="rId17" Type="http://schemas.openxmlformats.org/officeDocument/2006/relationships/image" Target="../media/image118.png"/><Relationship Id="rId16" Type="http://schemas.openxmlformats.org/officeDocument/2006/relationships/image" Target="../media/image114.png"/><Relationship Id="rId19" Type="http://schemas.openxmlformats.org/officeDocument/2006/relationships/image" Target="../media/image125.png"/><Relationship Id="rId18" Type="http://schemas.openxmlformats.org/officeDocument/2006/relationships/image" Target="../media/image1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6.png"/><Relationship Id="rId4" Type="http://schemas.openxmlformats.org/officeDocument/2006/relationships/image" Target="../media/image167.png"/><Relationship Id="rId5" Type="http://schemas.openxmlformats.org/officeDocument/2006/relationships/image" Target="../media/image95.png"/><Relationship Id="rId6" Type="http://schemas.openxmlformats.org/officeDocument/2006/relationships/image" Target="../media/image138.png"/><Relationship Id="rId7"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167.png"/><Relationship Id="rId9" Type="http://schemas.openxmlformats.org/officeDocument/2006/relationships/image" Target="../media/image50.png"/><Relationship Id="rId5" Type="http://schemas.openxmlformats.org/officeDocument/2006/relationships/image" Target="../media/image95.png"/><Relationship Id="rId6" Type="http://schemas.openxmlformats.org/officeDocument/2006/relationships/image" Target="../media/image136.png"/><Relationship Id="rId7" Type="http://schemas.openxmlformats.org/officeDocument/2006/relationships/image" Target="../media/image148.jpg"/><Relationship Id="rId8" Type="http://schemas.openxmlformats.org/officeDocument/2006/relationships/image" Target="../media/image143.png"/><Relationship Id="rId10" Type="http://schemas.openxmlformats.org/officeDocument/2006/relationships/image" Target="../media/image1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6.png"/><Relationship Id="rId4" Type="http://schemas.openxmlformats.org/officeDocument/2006/relationships/image" Target="../media/image168.png"/><Relationship Id="rId9" Type="http://schemas.openxmlformats.org/officeDocument/2006/relationships/image" Target="../media/image154.png"/><Relationship Id="rId5" Type="http://schemas.openxmlformats.org/officeDocument/2006/relationships/image" Target="../media/image86.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7.png"/><Relationship Id="rId11" Type="http://schemas.openxmlformats.org/officeDocument/2006/relationships/image" Target="../media/image153.png"/><Relationship Id="rId10" Type="http://schemas.openxmlformats.org/officeDocument/2006/relationships/image" Target="../media/image97.png"/><Relationship Id="rId13" Type="http://schemas.openxmlformats.org/officeDocument/2006/relationships/image" Target="../media/image50.png"/><Relationship Id="rId12"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168.png"/><Relationship Id="rId9" Type="http://schemas.openxmlformats.org/officeDocument/2006/relationships/image" Target="../media/image155.png"/><Relationship Id="rId5" Type="http://schemas.openxmlformats.org/officeDocument/2006/relationships/image" Target="../media/image86.png"/><Relationship Id="rId6" Type="http://schemas.openxmlformats.org/officeDocument/2006/relationships/image" Target="../media/image149.png"/><Relationship Id="rId7" Type="http://schemas.openxmlformats.org/officeDocument/2006/relationships/image" Target="../media/image159.png"/><Relationship Id="rId8" Type="http://schemas.openxmlformats.org/officeDocument/2006/relationships/image" Target="../media/image150.png"/><Relationship Id="rId10" Type="http://schemas.openxmlformats.org/officeDocument/2006/relationships/image" Target="../media/image50.png"/></Relationships>
</file>

<file path=ppt/slides/_rels/slide2.xml.rels><?xml version="1.0" encoding="UTF-8" standalone="yes"?><Relationships xmlns="http://schemas.openxmlformats.org/package/2006/relationships"><Relationship Id="rId20" Type="http://schemas.openxmlformats.org/officeDocument/2006/relationships/image" Target="../media/image6.png"/><Relationship Id="rId22" Type="http://schemas.openxmlformats.org/officeDocument/2006/relationships/image" Target="../media/image17.png"/><Relationship Id="rId21" Type="http://schemas.openxmlformats.org/officeDocument/2006/relationships/image" Target="../media/image47.png"/><Relationship Id="rId24" Type="http://schemas.openxmlformats.org/officeDocument/2006/relationships/image" Target="../media/image18.png"/><Relationship Id="rId23"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2.png"/><Relationship Id="rId26" Type="http://schemas.openxmlformats.org/officeDocument/2006/relationships/image" Target="../media/image38.png"/><Relationship Id="rId25" Type="http://schemas.openxmlformats.org/officeDocument/2006/relationships/image" Target="../media/image37.png"/><Relationship Id="rId28" Type="http://schemas.openxmlformats.org/officeDocument/2006/relationships/image" Target="../media/image50.png"/><Relationship Id="rId27"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22.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10.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9.png"/><Relationship Id="rId17" Type="http://schemas.openxmlformats.org/officeDocument/2006/relationships/image" Target="../media/image36.png"/><Relationship Id="rId16" Type="http://schemas.openxmlformats.org/officeDocument/2006/relationships/image" Target="../media/image13.png"/><Relationship Id="rId19" Type="http://schemas.openxmlformats.org/officeDocument/2006/relationships/image" Target="../media/image2.png"/><Relationship Id="rId1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6.png"/><Relationship Id="rId4" Type="http://schemas.openxmlformats.org/officeDocument/2006/relationships/image" Target="../media/image192.png"/><Relationship Id="rId5" Type="http://schemas.openxmlformats.org/officeDocument/2006/relationships/image" Target="../media/image86.png"/><Relationship Id="rId6" Type="http://schemas.openxmlformats.org/officeDocument/2006/relationships/image" Target="../media/image156.png"/><Relationship Id="rId7"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85.png"/><Relationship Id="rId4" Type="http://schemas.openxmlformats.org/officeDocument/2006/relationships/image" Target="../media/image66.png"/><Relationship Id="rId9" Type="http://schemas.openxmlformats.org/officeDocument/2006/relationships/image" Target="../media/image157.png"/><Relationship Id="rId5" Type="http://schemas.openxmlformats.org/officeDocument/2006/relationships/image" Target="../media/image192.png"/><Relationship Id="rId6" Type="http://schemas.openxmlformats.org/officeDocument/2006/relationships/image" Target="../media/image86.png"/><Relationship Id="rId7" Type="http://schemas.openxmlformats.org/officeDocument/2006/relationships/image" Target="../media/image151.png"/><Relationship Id="rId8" Type="http://schemas.openxmlformats.org/officeDocument/2006/relationships/image" Target="../media/image161.png"/><Relationship Id="rId11" Type="http://schemas.openxmlformats.org/officeDocument/2006/relationships/image" Target="../media/image166.png"/><Relationship Id="rId10" Type="http://schemas.openxmlformats.org/officeDocument/2006/relationships/image" Target="../media/image160.png"/><Relationship Id="rId13" Type="http://schemas.openxmlformats.org/officeDocument/2006/relationships/image" Target="../media/image162.png"/><Relationship Id="rId12" Type="http://schemas.openxmlformats.org/officeDocument/2006/relationships/image" Target="../media/image165.png"/><Relationship Id="rId15" Type="http://schemas.openxmlformats.org/officeDocument/2006/relationships/image" Target="../media/image163.png"/><Relationship Id="rId14" Type="http://schemas.openxmlformats.org/officeDocument/2006/relationships/image" Target="../media/image169.png"/><Relationship Id="rId17" Type="http://schemas.openxmlformats.org/officeDocument/2006/relationships/image" Target="../media/image172.png"/><Relationship Id="rId16" Type="http://schemas.openxmlformats.org/officeDocument/2006/relationships/image" Target="../media/image164.png"/><Relationship Id="rId19" Type="http://schemas.openxmlformats.org/officeDocument/2006/relationships/image" Target="../media/image50.png"/><Relationship Id="rId18" Type="http://schemas.openxmlformats.org/officeDocument/2006/relationships/image" Target="../media/image1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200.png"/><Relationship Id="rId9" Type="http://schemas.openxmlformats.org/officeDocument/2006/relationships/image" Target="../media/image179.png"/><Relationship Id="rId5" Type="http://schemas.openxmlformats.org/officeDocument/2006/relationships/image" Target="../media/image95.png"/><Relationship Id="rId6" Type="http://schemas.openxmlformats.org/officeDocument/2006/relationships/image" Target="../media/image178.png"/><Relationship Id="rId7" Type="http://schemas.openxmlformats.org/officeDocument/2006/relationships/image" Target="../media/image50.png"/><Relationship Id="rId8" Type="http://schemas.openxmlformats.org/officeDocument/2006/relationships/image" Target="../media/image173.png"/><Relationship Id="rId10" Type="http://schemas.openxmlformats.org/officeDocument/2006/relationships/hyperlink" Target="https://btcpayserver.org/" TargetMode="External"/></Relationships>
</file>

<file path=ppt/slides/_rels/slide23.xml.rels><?xml version="1.0" encoding="UTF-8" standalone="yes"?><Relationships xmlns="http://schemas.openxmlformats.org/package/2006/relationships"><Relationship Id="rId40" Type="http://schemas.openxmlformats.org/officeDocument/2006/relationships/image" Target="../media/image220.png"/><Relationship Id="rId42" Type="http://schemas.openxmlformats.org/officeDocument/2006/relationships/image" Target="../media/image215.png"/><Relationship Id="rId41" Type="http://schemas.openxmlformats.org/officeDocument/2006/relationships/image" Target="../media/image211.png"/><Relationship Id="rId44" Type="http://schemas.openxmlformats.org/officeDocument/2006/relationships/image" Target="../media/image209.png"/><Relationship Id="rId43" Type="http://schemas.openxmlformats.org/officeDocument/2006/relationships/image" Target="../media/image213.png"/><Relationship Id="rId46" Type="http://schemas.openxmlformats.org/officeDocument/2006/relationships/image" Target="../media/image210.png"/><Relationship Id="rId45" Type="http://schemas.openxmlformats.org/officeDocument/2006/relationships/image" Target="../media/image218.png"/><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4.png"/><Relationship Id="rId4" Type="http://schemas.openxmlformats.org/officeDocument/2006/relationships/image" Target="../media/image66.png"/><Relationship Id="rId9" Type="http://schemas.openxmlformats.org/officeDocument/2006/relationships/image" Target="../media/image181.png"/><Relationship Id="rId48" Type="http://schemas.openxmlformats.org/officeDocument/2006/relationships/image" Target="../media/image217.png"/><Relationship Id="rId47" Type="http://schemas.openxmlformats.org/officeDocument/2006/relationships/image" Target="../media/image219.png"/><Relationship Id="rId49" Type="http://schemas.openxmlformats.org/officeDocument/2006/relationships/image" Target="../media/image228.png"/><Relationship Id="rId5" Type="http://schemas.openxmlformats.org/officeDocument/2006/relationships/image" Target="../media/image198.png"/><Relationship Id="rId6" Type="http://schemas.openxmlformats.org/officeDocument/2006/relationships/image" Target="../media/image95.png"/><Relationship Id="rId7" Type="http://schemas.openxmlformats.org/officeDocument/2006/relationships/image" Target="../media/image50.png"/><Relationship Id="rId8" Type="http://schemas.openxmlformats.org/officeDocument/2006/relationships/image" Target="../media/image182.png"/><Relationship Id="rId31" Type="http://schemas.openxmlformats.org/officeDocument/2006/relationships/image" Target="../media/image205.png"/><Relationship Id="rId30" Type="http://schemas.openxmlformats.org/officeDocument/2006/relationships/image" Target="../media/image208.png"/><Relationship Id="rId33" Type="http://schemas.openxmlformats.org/officeDocument/2006/relationships/image" Target="../media/image204.png"/><Relationship Id="rId32" Type="http://schemas.openxmlformats.org/officeDocument/2006/relationships/image" Target="../media/image214.png"/><Relationship Id="rId35" Type="http://schemas.openxmlformats.org/officeDocument/2006/relationships/image" Target="../media/image203.png"/><Relationship Id="rId34" Type="http://schemas.openxmlformats.org/officeDocument/2006/relationships/image" Target="../media/image202.png"/><Relationship Id="rId37" Type="http://schemas.openxmlformats.org/officeDocument/2006/relationships/image" Target="../media/image216.png"/><Relationship Id="rId36" Type="http://schemas.openxmlformats.org/officeDocument/2006/relationships/image" Target="../media/image206.png"/><Relationship Id="rId39" Type="http://schemas.openxmlformats.org/officeDocument/2006/relationships/image" Target="../media/image207.png"/><Relationship Id="rId38" Type="http://schemas.openxmlformats.org/officeDocument/2006/relationships/image" Target="../media/image212.png"/><Relationship Id="rId20" Type="http://schemas.openxmlformats.org/officeDocument/2006/relationships/image" Target="../media/image186.png"/><Relationship Id="rId22" Type="http://schemas.openxmlformats.org/officeDocument/2006/relationships/image" Target="../media/image187.png"/><Relationship Id="rId21" Type="http://schemas.openxmlformats.org/officeDocument/2006/relationships/image" Target="../media/image194.png"/><Relationship Id="rId24" Type="http://schemas.openxmlformats.org/officeDocument/2006/relationships/image" Target="../media/image185.png"/><Relationship Id="rId23" Type="http://schemas.openxmlformats.org/officeDocument/2006/relationships/image" Target="../media/image197.png"/><Relationship Id="rId26" Type="http://schemas.openxmlformats.org/officeDocument/2006/relationships/image" Target="../media/image190.png"/><Relationship Id="rId25" Type="http://schemas.openxmlformats.org/officeDocument/2006/relationships/image" Target="../media/image195.png"/><Relationship Id="rId28" Type="http://schemas.openxmlformats.org/officeDocument/2006/relationships/image" Target="../media/image193.png"/><Relationship Id="rId27" Type="http://schemas.openxmlformats.org/officeDocument/2006/relationships/image" Target="../media/image201.png"/><Relationship Id="rId29" Type="http://schemas.openxmlformats.org/officeDocument/2006/relationships/image" Target="../media/image199.png"/><Relationship Id="rId51" Type="http://schemas.openxmlformats.org/officeDocument/2006/relationships/image" Target="../media/image224.png"/><Relationship Id="rId50" Type="http://schemas.openxmlformats.org/officeDocument/2006/relationships/image" Target="../media/image233.png"/><Relationship Id="rId53" Type="http://schemas.openxmlformats.org/officeDocument/2006/relationships/image" Target="../media/image253.png"/><Relationship Id="rId52" Type="http://schemas.openxmlformats.org/officeDocument/2006/relationships/image" Target="../media/image229.png"/><Relationship Id="rId11" Type="http://schemas.openxmlformats.org/officeDocument/2006/relationships/image" Target="../media/image189.png"/><Relationship Id="rId55" Type="http://schemas.openxmlformats.org/officeDocument/2006/relationships/image" Target="../media/image221.png"/><Relationship Id="rId10" Type="http://schemas.openxmlformats.org/officeDocument/2006/relationships/image" Target="../media/image176.png"/><Relationship Id="rId54" Type="http://schemas.openxmlformats.org/officeDocument/2006/relationships/image" Target="../media/image231.png"/><Relationship Id="rId13" Type="http://schemas.openxmlformats.org/officeDocument/2006/relationships/image" Target="../media/image180.png"/><Relationship Id="rId12" Type="http://schemas.openxmlformats.org/officeDocument/2006/relationships/image" Target="../media/image174.png"/><Relationship Id="rId56" Type="http://schemas.openxmlformats.org/officeDocument/2006/relationships/image" Target="../media/image247.jpg"/><Relationship Id="rId15" Type="http://schemas.openxmlformats.org/officeDocument/2006/relationships/image" Target="../media/image175.png"/><Relationship Id="rId14" Type="http://schemas.openxmlformats.org/officeDocument/2006/relationships/image" Target="../media/image177.png"/><Relationship Id="rId17" Type="http://schemas.openxmlformats.org/officeDocument/2006/relationships/image" Target="../media/image196.png"/><Relationship Id="rId16" Type="http://schemas.openxmlformats.org/officeDocument/2006/relationships/image" Target="../media/image183.png"/><Relationship Id="rId19" Type="http://schemas.openxmlformats.org/officeDocument/2006/relationships/image" Target="../media/image188.png"/><Relationship Id="rId18" Type="http://schemas.openxmlformats.org/officeDocument/2006/relationships/image" Target="../media/image1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261.png"/><Relationship Id="rId9" Type="http://schemas.openxmlformats.org/officeDocument/2006/relationships/image" Target="../media/image50.png"/><Relationship Id="rId5" Type="http://schemas.openxmlformats.org/officeDocument/2006/relationships/image" Target="../media/image95.png"/><Relationship Id="rId6" Type="http://schemas.openxmlformats.org/officeDocument/2006/relationships/image" Target="../media/image258.png"/><Relationship Id="rId7" Type="http://schemas.openxmlformats.org/officeDocument/2006/relationships/image" Target="../media/image230.png"/><Relationship Id="rId8" Type="http://schemas.openxmlformats.org/officeDocument/2006/relationships/image" Target="../media/image2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261.png"/><Relationship Id="rId5" Type="http://schemas.openxmlformats.org/officeDocument/2006/relationships/image" Target="../media/image95.png"/><Relationship Id="rId6" Type="http://schemas.openxmlformats.org/officeDocument/2006/relationships/image" Target="../media/image259.png"/><Relationship Id="rId7"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200.png"/><Relationship Id="rId5" Type="http://schemas.openxmlformats.org/officeDocument/2006/relationships/image" Target="../media/image95.png"/><Relationship Id="rId6" Type="http://schemas.openxmlformats.org/officeDocument/2006/relationships/image" Target="../media/image236.png"/><Relationship Id="rId7" Type="http://schemas.openxmlformats.org/officeDocument/2006/relationships/image" Target="../media/image255.png"/><Relationship Id="rId8"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22.png"/><Relationship Id="rId4" Type="http://schemas.openxmlformats.org/officeDocument/2006/relationships/image" Target="../media/image223.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22.png"/><Relationship Id="rId20" Type="http://schemas.openxmlformats.org/officeDocument/2006/relationships/image" Target="../media/image256.png"/><Relationship Id="rId22" Type="http://schemas.openxmlformats.org/officeDocument/2006/relationships/image" Target="../media/image17.png"/><Relationship Id="rId21" Type="http://schemas.openxmlformats.org/officeDocument/2006/relationships/image" Target="../media/image252.png"/><Relationship Id="rId24" Type="http://schemas.openxmlformats.org/officeDocument/2006/relationships/image" Target="../media/image20.png"/><Relationship Id="rId23" Type="http://schemas.openxmlformats.org/officeDocument/2006/relationships/image" Target="../media/image18.png"/><Relationship Id="rId26" Type="http://schemas.openxmlformats.org/officeDocument/2006/relationships/image" Target="../media/image38.png"/><Relationship Id="rId25" Type="http://schemas.openxmlformats.org/officeDocument/2006/relationships/image" Target="../media/image37.png"/><Relationship Id="rId28" Type="http://schemas.openxmlformats.org/officeDocument/2006/relationships/image" Target="../media/image50.png"/><Relationship Id="rId27" Type="http://schemas.openxmlformats.org/officeDocument/2006/relationships/image" Target="../media/image29.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10.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9.png"/><Relationship Id="rId17" Type="http://schemas.openxmlformats.org/officeDocument/2006/relationships/image" Target="../media/image36.png"/><Relationship Id="rId16" Type="http://schemas.openxmlformats.org/officeDocument/2006/relationships/image" Target="../media/image13.png"/><Relationship Id="rId19" Type="http://schemas.openxmlformats.org/officeDocument/2006/relationships/image" Target="../media/image2.png"/><Relationship Id="rId18"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22.png"/><Relationship Id="rId4" Type="http://schemas.openxmlformats.org/officeDocument/2006/relationships/image" Target="../media/image223.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22.png"/><Relationship Id="rId20" Type="http://schemas.openxmlformats.org/officeDocument/2006/relationships/image" Target="../media/image256.png"/><Relationship Id="rId22" Type="http://schemas.openxmlformats.org/officeDocument/2006/relationships/image" Target="../media/image17.png"/><Relationship Id="rId21" Type="http://schemas.openxmlformats.org/officeDocument/2006/relationships/image" Target="../media/image252.png"/><Relationship Id="rId24" Type="http://schemas.openxmlformats.org/officeDocument/2006/relationships/image" Target="../media/image20.png"/><Relationship Id="rId23" Type="http://schemas.openxmlformats.org/officeDocument/2006/relationships/image" Target="../media/image18.png"/><Relationship Id="rId26" Type="http://schemas.openxmlformats.org/officeDocument/2006/relationships/image" Target="../media/image38.png"/><Relationship Id="rId25" Type="http://schemas.openxmlformats.org/officeDocument/2006/relationships/image" Target="../media/image37.png"/><Relationship Id="rId28" Type="http://schemas.openxmlformats.org/officeDocument/2006/relationships/image" Target="../media/image50.png"/><Relationship Id="rId27" Type="http://schemas.openxmlformats.org/officeDocument/2006/relationships/image" Target="../media/image29.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10.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9.png"/><Relationship Id="rId17" Type="http://schemas.openxmlformats.org/officeDocument/2006/relationships/image" Target="../media/image36.png"/><Relationship Id="rId16" Type="http://schemas.openxmlformats.org/officeDocument/2006/relationships/image" Target="../media/image13.png"/><Relationship Id="rId19" Type="http://schemas.openxmlformats.org/officeDocument/2006/relationships/image" Target="../media/image2.png"/><Relationship Id="rId18" Type="http://schemas.openxmlformats.org/officeDocument/2006/relationships/image" Target="../media/image11.png"/></Relationships>
</file>

<file path=ppt/slides/_rels/slide3.xml.rels><?xml version="1.0" encoding="UTF-8" standalone="yes"?><Relationships xmlns="http://schemas.openxmlformats.org/package/2006/relationships"><Relationship Id="rId20" Type="http://schemas.openxmlformats.org/officeDocument/2006/relationships/image" Target="../media/image72.png"/><Relationship Id="rId22" Type="http://schemas.openxmlformats.org/officeDocument/2006/relationships/image" Target="../media/image79.png"/><Relationship Id="rId21" Type="http://schemas.openxmlformats.org/officeDocument/2006/relationships/image" Target="../media/image80.png"/><Relationship Id="rId24" Type="http://schemas.openxmlformats.org/officeDocument/2006/relationships/image" Target="../media/image81.png"/><Relationship Id="rId23" Type="http://schemas.openxmlformats.org/officeDocument/2006/relationships/image" Target="../media/image75.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52.png"/><Relationship Id="rId26" Type="http://schemas.openxmlformats.org/officeDocument/2006/relationships/image" Target="../media/image69.png"/><Relationship Id="rId25" Type="http://schemas.openxmlformats.org/officeDocument/2006/relationships/image" Target="../media/image70.png"/><Relationship Id="rId28" Type="http://schemas.openxmlformats.org/officeDocument/2006/relationships/image" Target="../media/image78.png"/><Relationship Id="rId27" Type="http://schemas.openxmlformats.org/officeDocument/2006/relationships/image" Target="../media/image74.png"/><Relationship Id="rId5" Type="http://schemas.openxmlformats.org/officeDocument/2006/relationships/image" Target="../media/image62.png"/><Relationship Id="rId6" Type="http://schemas.openxmlformats.org/officeDocument/2006/relationships/image" Target="../media/image61.png"/><Relationship Id="rId29" Type="http://schemas.openxmlformats.org/officeDocument/2006/relationships/image" Target="../media/image77.png"/><Relationship Id="rId7" Type="http://schemas.openxmlformats.org/officeDocument/2006/relationships/image" Target="../media/image53.png"/><Relationship Id="rId8" Type="http://schemas.openxmlformats.org/officeDocument/2006/relationships/image" Target="../media/image54.png"/><Relationship Id="rId30" Type="http://schemas.openxmlformats.org/officeDocument/2006/relationships/image" Target="../media/image50.png"/><Relationship Id="rId11" Type="http://schemas.openxmlformats.org/officeDocument/2006/relationships/image" Target="../media/image60.png"/><Relationship Id="rId10" Type="http://schemas.openxmlformats.org/officeDocument/2006/relationships/image" Target="../media/image59.png"/><Relationship Id="rId13" Type="http://schemas.openxmlformats.org/officeDocument/2006/relationships/image" Target="../media/image65.png"/><Relationship Id="rId12" Type="http://schemas.openxmlformats.org/officeDocument/2006/relationships/image" Target="../media/image57.png"/><Relationship Id="rId15" Type="http://schemas.openxmlformats.org/officeDocument/2006/relationships/image" Target="../media/image56.png"/><Relationship Id="rId14" Type="http://schemas.openxmlformats.org/officeDocument/2006/relationships/image" Target="../media/image55.png"/><Relationship Id="rId17" Type="http://schemas.openxmlformats.org/officeDocument/2006/relationships/image" Target="../media/image68.png"/><Relationship Id="rId16" Type="http://schemas.openxmlformats.org/officeDocument/2006/relationships/image" Target="../media/image67.png"/><Relationship Id="rId19" Type="http://schemas.openxmlformats.org/officeDocument/2006/relationships/image" Target="../media/image73.png"/><Relationship Id="rId18"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6.png"/><Relationship Id="rId4" Type="http://schemas.openxmlformats.org/officeDocument/2006/relationships/image" Target="../media/image76.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101.png"/><Relationship Id="rId6" Type="http://schemas.openxmlformats.org/officeDocument/2006/relationships/image" Target="../media/image62.png"/><Relationship Id="rId7"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6.png"/><Relationship Id="rId4" Type="http://schemas.openxmlformats.org/officeDocument/2006/relationships/image" Target="../media/image101.png"/><Relationship Id="rId9" Type="http://schemas.openxmlformats.org/officeDocument/2006/relationships/image" Target="../media/image50.png"/><Relationship Id="rId5" Type="http://schemas.openxmlformats.org/officeDocument/2006/relationships/image" Target="../media/image62.png"/><Relationship Id="rId6" Type="http://schemas.openxmlformats.org/officeDocument/2006/relationships/image" Target="../media/image83.jpg"/><Relationship Id="rId7" Type="http://schemas.openxmlformats.org/officeDocument/2006/relationships/image" Target="../media/image84.jpg"/><Relationship Id="rId8"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6.png"/><Relationship Id="rId4"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6.png"/><Relationship Id="rId4"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50.png"/><Relationship Id="rId8"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3">
            <a:alphaModFix/>
          </a:blip>
          <a:srcRect b="0" l="0" r="0" t="0"/>
          <a:stretch/>
        </p:blipFill>
        <p:spPr>
          <a:xfrm>
            <a:off x="0" y="0"/>
            <a:ext cx="9143357" cy="5143139"/>
          </a:xfrm>
          <a:prstGeom prst="rect">
            <a:avLst/>
          </a:prstGeom>
          <a:noFill/>
          <a:ln>
            <a:noFill/>
          </a:ln>
        </p:spPr>
      </p:pic>
      <p:grpSp>
        <p:nvGrpSpPr>
          <p:cNvPr id="102" name="Google Shape;102;p21"/>
          <p:cNvGrpSpPr/>
          <p:nvPr/>
        </p:nvGrpSpPr>
        <p:grpSpPr>
          <a:xfrm>
            <a:off x="0" y="0"/>
            <a:ext cx="9143611" cy="5143414"/>
            <a:chOff x="0" y="0"/>
            <a:chExt cx="20104685" cy="11309178"/>
          </a:xfrm>
        </p:grpSpPr>
        <p:pic>
          <p:nvPicPr>
            <p:cNvPr id="103" name="Google Shape;103;p21"/>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04" name="Google Shape;104;p21"/>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05" name="Google Shape;105;p21"/>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06" name="Google Shape;106;p21"/>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07" name="Google Shape;107;p21"/>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08" name="Google Shape;108;p21"/>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09" name="Google Shape;109;p21"/>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10" name="Google Shape;110;p21"/>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11" name="Google Shape;111;p21"/>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12" name="Google Shape;112;p21"/>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13" name="Google Shape;113;p21"/>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14" name="Google Shape;114;p21"/>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15" name="Google Shape;115;p21"/>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16" name="Google Shape;116;p21"/>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17" name="Google Shape;117;p21"/>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18" name="Google Shape;118;p21"/>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19" name="Google Shape;119;p21"/>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0" name="Google Shape;120;p21"/>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21" name="Google Shape;121;p21"/>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22" name="Google Shape;122;p21"/>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23" name="Google Shape;123;p21"/>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24" name="Google Shape;124;p21"/>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5" name="Google Shape;125;p21"/>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26" name="Google Shape;126;p21"/>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7" name="Google Shape;127;p21"/>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28" name="Google Shape;128;p21"/>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9" name="Google Shape;129;p21"/>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30" name="Google Shape;130;p21"/>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31" name="Google Shape;131;p21"/>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32" name="Google Shape;132;p21"/>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33" name="Google Shape;133;p21"/>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34" name="Google Shape;134;p21"/>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35" name="Google Shape;135;p21"/>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36" name="Google Shape;136;p21"/>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37" name="Google Shape;137;p21"/>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38" name="Google Shape;138;p21" title="BBD-LOGO.png"/>
          <p:cNvPicPr preferRelativeResize="0"/>
          <p:nvPr/>
        </p:nvPicPr>
        <p:blipFill rotWithShape="1">
          <a:blip r:embed="rId28">
            <a:alphaModFix/>
          </a:blip>
          <a:srcRect b="18623" l="12772" r="10651" t="26522"/>
          <a:stretch/>
        </p:blipFill>
        <p:spPr>
          <a:xfrm>
            <a:off x="1941912" y="1598475"/>
            <a:ext cx="5260176" cy="2119624"/>
          </a:xfrm>
          <a:prstGeom prst="rect">
            <a:avLst/>
          </a:prstGeom>
          <a:noFill/>
          <a:ln>
            <a:noFill/>
          </a:ln>
        </p:spPr>
      </p:pic>
      <p:pic>
        <p:nvPicPr>
          <p:cNvPr id="139" name="Google Shape;139;p21" title="Bitkwa-Logo-New.png"/>
          <p:cNvPicPr preferRelativeResize="0"/>
          <p:nvPr/>
        </p:nvPicPr>
        <p:blipFill>
          <a:blip r:embed="rId29">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 name="Shape 406"/>
        <p:cNvGrpSpPr/>
        <p:nvPr/>
      </p:nvGrpSpPr>
      <p:grpSpPr>
        <a:xfrm>
          <a:off x="0" y="0"/>
          <a:ext cx="0" cy="0"/>
          <a:chOff x="0" y="0"/>
          <a:chExt cx="0" cy="0"/>
        </a:xfrm>
      </p:grpSpPr>
      <p:grpSp>
        <p:nvGrpSpPr>
          <p:cNvPr id="407" name="Google Shape;407;p30"/>
          <p:cNvGrpSpPr/>
          <p:nvPr/>
        </p:nvGrpSpPr>
        <p:grpSpPr>
          <a:xfrm>
            <a:off x="0" y="0"/>
            <a:ext cx="9143346" cy="848926"/>
            <a:chOff x="0" y="0"/>
            <a:chExt cx="20104102" cy="1866592"/>
          </a:xfrm>
        </p:grpSpPr>
        <p:pic>
          <p:nvPicPr>
            <p:cNvPr id="408" name="Google Shape;408;p30"/>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409" name="Google Shape;409;p30"/>
            <p:cNvPicPr preferRelativeResize="0"/>
            <p:nvPr/>
          </p:nvPicPr>
          <p:blipFill rotWithShape="1">
            <a:blip r:embed="rId4">
              <a:alphaModFix/>
            </a:blip>
            <a:srcRect b="0" l="0" r="0" t="0"/>
            <a:stretch/>
          </p:blipFill>
          <p:spPr>
            <a:xfrm>
              <a:off x="571291" y="56961"/>
              <a:ext cx="14283960" cy="1751569"/>
            </a:xfrm>
            <a:prstGeom prst="rect">
              <a:avLst/>
            </a:prstGeom>
            <a:noFill/>
            <a:ln>
              <a:noFill/>
            </a:ln>
          </p:spPr>
        </p:pic>
      </p:grpSp>
      <p:sp>
        <p:nvSpPr>
          <p:cNvPr id="410" name="Google Shape;410;p30"/>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411" name="Google Shape;411;p30"/>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412" name="Google Shape;412;p30"/>
          <p:cNvSpPr txBox="1"/>
          <p:nvPr/>
        </p:nvSpPr>
        <p:spPr>
          <a:xfrm>
            <a:off x="508725" y="910350"/>
            <a:ext cx="3938400" cy="1002900"/>
          </a:xfrm>
          <a:prstGeom prst="rect">
            <a:avLst/>
          </a:prstGeom>
          <a:noFill/>
          <a:ln>
            <a:noFill/>
          </a:ln>
        </p:spPr>
        <p:txBody>
          <a:bodyPr anchorCtr="0" anchor="t" bIns="0" lIns="0" spcFirstLastPara="1" rIns="0" wrap="square" tIns="13430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S</a:t>
            </a:r>
            <a:r>
              <a:rPr b="1" i="1" lang="en" sz="1600">
                <a:solidFill>
                  <a:srgbClr val="241B54"/>
                </a:solidFill>
                <a:latin typeface="Montserrat"/>
                <a:ea typeface="Montserrat"/>
                <a:cs typeface="Montserrat"/>
                <a:sym typeface="Montserrat"/>
              </a:rPr>
              <a:t>etting up a Bitcoin Lightning Wallet</a:t>
            </a:r>
            <a:endParaRPr sz="1600">
              <a:latin typeface="Montserrat"/>
              <a:ea typeface="Montserrat"/>
              <a:cs typeface="Montserrat"/>
              <a:sym typeface="Montserrat"/>
            </a:endParaRPr>
          </a:p>
          <a:p>
            <a:pPr indent="0" lvl="0" marL="0" marR="215900" rtl="0" algn="l">
              <a:lnSpc>
                <a:spcPct val="101800"/>
              </a:lnSpc>
              <a:spcBef>
                <a:spcPts val="500"/>
              </a:spcBef>
              <a:spcAft>
                <a:spcPts val="0"/>
              </a:spcAft>
              <a:buNone/>
            </a:pPr>
            <a:r>
              <a:rPr lang="en" sz="1000">
                <a:solidFill>
                  <a:srgbClr val="57585B"/>
                </a:solidFill>
                <a:latin typeface="Montserrat"/>
                <a:ea typeface="Montserrat"/>
                <a:cs typeface="Montserrat"/>
                <a:sym typeface="Montserrat"/>
              </a:rPr>
              <a:t>Setting up a self-custodial Bitcoin Lightning wallet is the same as setting up a self-custodial on-chain Bitcoin wallet.</a:t>
            </a:r>
            <a:endParaRPr sz="1000">
              <a:latin typeface="Montserrat"/>
              <a:ea typeface="Montserrat"/>
              <a:cs typeface="Montserrat"/>
              <a:sym typeface="Montserrat"/>
            </a:endParaRPr>
          </a:p>
        </p:txBody>
      </p:sp>
      <p:pic>
        <p:nvPicPr>
          <p:cNvPr id="413" name="Google Shape;413;p30"/>
          <p:cNvPicPr preferRelativeResize="0"/>
          <p:nvPr/>
        </p:nvPicPr>
        <p:blipFill rotWithShape="1">
          <a:blip r:embed="rId6">
            <a:alphaModFix/>
          </a:blip>
          <a:srcRect b="0" l="0" r="0" t="0"/>
          <a:stretch/>
        </p:blipFill>
        <p:spPr>
          <a:xfrm>
            <a:off x="508000" y="2286663"/>
            <a:ext cx="3651050" cy="431675"/>
          </a:xfrm>
          <a:prstGeom prst="rect">
            <a:avLst/>
          </a:prstGeom>
          <a:noFill/>
          <a:ln>
            <a:noFill/>
          </a:ln>
        </p:spPr>
      </p:pic>
      <p:sp>
        <p:nvSpPr>
          <p:cNvPr id="414" name="Google Shape;414;p30"/>
          <p:cNvSpPr txBox="1"/>
          <p:nvPr/>
        </p:nvSpPr>
        <p:spPr>
          <a:xfrm>
            <a:off x="593175" y="2326524"/>
            <a:ext cx="3565800" cy="315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1000">
                <a:solidFill>
                  <a:srgbClr val="FFFFFF"/>
                </a:solidFill>
                <a:latin typeface="Montserrat"/>
                <a:ea typeface="Montserrat"/>
                <a:cs typeface="Montserrat"/>
                <a:sym typeface="Montserrat"/>
              </a:rPr>
              <a:t>Class Exercise </a:t>
            </a:r>
            <a:r>
              <a:rPr lang="en" sz="1000">
                <a:solidFill>
                  <a:srgbClr val="FFFFFF"/>
                </a:solidFill>
                <a:latin typeface="Montserrat"/>
                <a:ea typeface="Montserrat"/>
                <a:cs typeface="Montserrat"/>
                <a:sym typeface="Montserrat"/>
              </a:rPr>
              <a:t>— Option 1: Download a new self-custodial lightning wallet</a:t>
            </a:r>
            <a:endParaRPr sz="1000">
              <a:latin typeface="Montserrat"/>
              <a:ea typeface="Montserrat"/>
              <a:cs typeface="Montserrat"/>
              <a:sym typeface="Montserrat"/>
            </a:endParaRPr>
          </a:p>
        </p:txBody>
      </p:sp>
      <p:sp>
        <p:nvSpPr>
          <p:cNvPr id="415" name="Google Shape;415;p30"/>
          <p:cNvSpPr txBox="1"/>
          <p:nvPr/>
        </p:nvSpPr>
        <p:spPr>
          <a:xfrm>
            <a:off x="514772" y="2064787"/>
            <a:ext cx="3756900" cy="1593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How to Create and Use a Bitcoin Lightning Wallet.</a:t>
            </a:r>
            <a:endParaRPr sz="1000">
              <a:latin typeface="Montserrat"/>
              <a:ea typeface="Montserrat"/>
              <a:cs typeface="Montserrat"/>
              <a:sym typeface="Montserrat"/>
            </a:endParaRPr>
          </a:p>
        </p:txBody>
      </p:sp>
      <p:pic>
        <p:nvPicPr>
          <p:cNvPr id="416" name="Google Shape;416;p30"/>
          <p:cNvPicPr preferRelativeResize="0"/>
          <p:nvPr/>
        </p:nvPicPr>
        <p:blipFill rotWithShape="1">
          <a:blip r:embed="rId7">
            <a:alphaModFix/>
          </a:blip>
          <a:srcRect b="0" l="0" r="0" t="0"/>
          <a:stretch/>
        </p:blipFill>
        <p:spPr>
          <a:xfrm>
            <a:off x="520983" y="2865237"/>
            <a:ext cx="212204" cy="212623"/>
          </a:xfrm>
          <a:prstGeom prst="rect">
            <a:avLst/>
          </a:prstGeom>
          <a:noFill/>
          <a:ln>
            <a:noFill/>
          </a:ln>
        </p:spPr>
      </p:pic>
      <p:sp>
        <p:nvSpPr>
          <p:cNvPr id="417" name="Google Shape;417;p30"/>
          <p:cNvSpPr txBox="1"/>
          <p:nvPr/>
        </p:nvSpPr>
        <p:spPr>
          <a:xfrm>
            <a:off x="582067" y="2880285"/>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1</a:t>
            </a:r>
            <a:endParaRPr sz="1100">
              <a:latin typeface="Open Sans"/>
              <a:ea typeface="Open Sans"/>
              <a:cs typeface="Open Sans"/>
              <a:sym typeface="Open Sans"/>
            </a:endParaRPr>
          </a:p>
        </p:txBody>
      </p:sp>
      <p:sp>
        <p:nvSpPr>
          <p:cNvPr id="418" name="Google Shape;418;p30"/>
          <p:cNvSpPr txBox="1"/>
          <p:nvPr/>
        </p:nvSpPr>
        <p:spPr>
          <a:xfrm>
            <a:off x="830150" y="2875327"/>
            <a:ext cx="3347100" cy="1250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Search for the app in the App Store (iOS) or Google Play Store (Android).</a:t>
            </a:r>
            <a:endParaRPr sz="1000">
              <a:solidFill>
                <a:srgbClr val="57585B"/>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Open the app and type in your 12- or 24-word recovery phrase (sometimes called a seed phrase). </a:t>
            </a:r>
            <a:r>
              <a:rPr b="1" lang="en" sz="1000">
                <a:solidFill>
                  <a:srgbClr val="57585B"/>
                </a:solidFill>
                <a:latin typeface="Montserrat"/>
                <a:ea typeface="Montserrat"/>
                <a:cs typeface="Montserrat"/>
                <a:sym typeface="Montserrat"/>
              </a:rPr>
              <a:t>Be sure to write it down and keep this in a safe place! </a:t>
            </a:r>
            <a:r>
              <a:rPr lang="en" sz="1000">
                <a:solidFill>
                  <a:srgbClr val="57585B"/>
                </a:solidFill>
                <a:latin typeface="Montserrat"/>
                <a:ea typeface="Montserrat"/>
                <a:cs typeface="Montserrat"/>
                <a:sym typeface="Montserrat"/>
              </a:rPr>
              <a:t>This recovery phrase allows you to recover full access to your funds if needed.</a:t>
            </a:r>
            <a:endParaRPr sz="1000">
              <a:solidFill>
                <a:srgbClr val="57585B"/>
              </a:solidFill>
              <a:latin typeface="Montserrat"/>
              <a:ea typeface="Montserrat"/>
              <a:cs typeface="Montserrat"/>
              <a:sym typeface="Montserrat"/>
            </a:endParaRPr>
          </a:p>
        </p:txBody>
      </p:sp>
      <p:pic>
        <p:nvPicPr>
          <p:cNvPr id="419" name="Google Shape;419;p30"/>
          <p:cNvPicPr preferRelativeResize="0"/>
          <p:nvPr/>
        </p:nvPicPr>
        <p:blipFill rotWithShape="1">
          <a:blip r:embed="rId8">
            <a:alphaModFix/>
          </a:blip>
          <a:srcRect b="0" l="0" r="0" t="0"/>
          <a:stretch/>
        </p:blipFill>
        <p:spPr>
          <a:xfrm>
            <a:off x="4760508" y="1098000"/>
            <a:ext cx="212204" cy="212620"/>
          </a:xfrm>
          <a:prstGeom prst="rect">
            <a:avLst/>
          </a:prstGeom>
          <a:noFill/>
          <a:ln>
            <a:noFill/>
          </a:ln>
        </p:spPr>
      </p:pic>
      <p:sp>
        <p:nvSpPr>
          <p:cNvPr id="420" name="Google Shape;420;p30"/>
          <p:cNvSpPr txBox="1"/>
          <p:nvPr/>
        </p:nvSpPr>
        <p:spPr>
          <a:xfrm>
            <a:off x="4821592" y="1113046"/>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3</a:t>
            </a:r>
            <a:endParaRPr sz="1100">
              <a:latin typeface="Open Sans"/>
              <a:ea typeface="Open Sans"/>
              <a:cs typeface="Open Sans"/>
              <a:sym typeface="Open Sans"/>
            </a:endParaRPr>
          </a:p>
        </p:txBody>
      </p:sp>
      <p:pic>
        <p:nvPicPr>
          <p:cNvPr id="421" name="Google Shape;421;p30"/>
          <p:cNvPicPr preferRelativeResize="0"/>
          <p:nvPr/>
        </p:nvPicPr>
        <p:blipFill rotWithShape="1">
          <a:blip r:embed="rId9">
            <a:alphaModFix/>
          </a:blip>
          <a:srcRect b="0" l="0" r="0" t="0"/>
          <a:stretch/>
        </p:blipFill>
        <p:spPr>
          <a:xfrm>
            <a:off x="4699408" y="1842728"/>
            <a:ext cx="212204" cy="212623"/>
          </a:xfrm>
          <a:prstGeom prst="rect">
            <a:avLst/>
          </a:prstGeom>
          <a:noFill/>
          <a:ln>
            <a:noFill/>
          </a:ln>
        </p:spPr>
      </p:pic>
      <p:sp>
        <p:nvSpPr>
          <p:cNvPr id="422" name="Google Shape;422;p30"/>
          <p:cNvSpPr txBox="1"/>
          <p:nvPr/>
        </p:nvSpPr>
        <p:spPr>
          <a:xfrm>
            <a:off x="4760492" y="1857774"/>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4</a:t>
            </a:r>
            <a:endParaRPr sz="1100">
              <a:latin typeface="Open Sans"/>
              <a:ea typeface="Open Sans"/>
              <a:cs typeface="Open Sans"/>
              <a:sym typeface="Open Sans"/>
            </a:endParaRPr>
          </a:p>
        </p:txBody>
      </p:sp>
      <p:sp>
        <p:nvSpPr>
          <p:cNvPr id="423" name="Google Shape;423;p30"/>
          <p:cNvSpPr txBox="1"/>
          <p:nvPr/>
        </p:nvSpPr>
        <p:spPr>
          <a:xfrm>
            <a:off x="4760507" y="2659644"/>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5</a:t>
            </a:r>
            <a:endParaRPr sz="1100">
              <a:latin typeface="Open Sans"/>
              <a:ea typeface="Open Sans"/>
              <a:cs typeface="Open Sans"/>
              <a:sym typeface="Open Sans"/>
            </a:endParaRPr>
          </a:p>
        </p:txBody>
      </p:sp>
      <p:sp>
        <p:nvSpPr>
          <p:cNvPr id="424" name="Google Shape;424;p30"/>
          <p:cNvSpPr txBox="1"/>
          <p:nvPr/>
        </p:nvSpPr>
        <p:spPr>
          <a:xfrm>
            <a:off x="5008587" y="1087792"/>
            <a:ext cx="3379800" cy="2353200"/>
          </a:xfrm>
          <a:prstGeom prst="rect">
            <a:avLst/>
          </a:prstGeom>
          <a:noFill/>
          <a:ln>
            <a:noFill/>
          </a:ln>
        </p:spPr>
        <p:txBody>
          <a:bodyPr anchorCtr="0" anchor="t" bIns="0" lIns="0" spcFirstLastPara="1" rIns="0" wrap="square" tIns="5475">
            <a:spAutoFit/>
          </a:bodyPr>
          <a:lstStyle/>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You must then confirm that you have actually saved your recovery or seed phrase. To do this, you must enter, in the same order, the words of your seed phrase.</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As an additional measure of security, some wallets allow you to choose a secure password. Your private key and first Bitcoin address are automatically created for you by your wallet.</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Generate a Lightning invoice, address, or QR code to receive bitcoins. Transfer bitcoins to your wallet. With a self-custodial wallet, you cannot always buy bitcoins directly with fiat, so you might need to purchase and transfer them from an exchange first.</a:t>
            </a:r>
            <a:endParaRPr sz="1000">
              <a:latin typeface="Montserrat"/>
              <a:ea typeface="Montserrat"/>
              <a:cs typeface="Montserrat"/>
              <a:sym typeface="Montserrat"/>
            </a:endParaRPr>
          </a:p>
        </p:txBody>
      </p:sp>
      <p:pic>
        <p:nvPicPr>
          <p:cNvPr id="425" name="Google Shape;425;p30"/>
          <p:cNvPicPr preferRelativeResize="0"/>
          <p:nvPr/>
        </p:nvPicPr>
        <p:blipFill rotWithShape="1">
          <a:blip r:embed="rId10">
            <a:alphaModFix/>
          </a:blip>
          <a:srcRect b="0" l="0" r="0" t="0"/>
          <a:stretch/>
        </p:blipFill>
        <p:spPr>
          <a:xfrm>
            <a:off x="520983" y="3318562"/>
            <a:ext cx="212204" cy="212625"/>
          </a:xfrm>
          <a:prstGeom prst="rect">
            <a:avLst/>
          </a:prstGeom>
          <a:noFill/>
          <a:ln>
            <a:noFill/>
          </a:ln>
        </p:spPr>
      </p:pic>
      <p:sp>
        <p:nvSpPr>
          <p:cNvPr id="426" name="Google Shape;426;p30"/>
          <p:cNvSpPr txBox="1"/>
          <p:nvPr/>
        </p:nvSpPr>
        <p:spPr>
          <a:xfrm>
            <a:off x="582067" y="3333609"/>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2</a:t>
            </a:r>
            <a:endParaRPr sz="1100">
              <a:latin typeface="Open Sans"/>
              <a:ea typeface="Open Sans"/>
              <a:cs typeface="Open Sans"/>
              <a:sym typeface="Open Sans"/>
            </a:endParaRPr>
          </a:p>
        </p:txBody>
      </p:sp>
      <p:sp>
        <p:nvSpPr>
          <p:cNvPr id="427" name="Google Shape;427;p30"/>
          <p:cNvSpPr txBox="1"/>
          <p:nvPr/>
        </p:nvSpPr>
        <p:spPr>
          <a:xfrm>
            <a:off x="508704" y="4220307"/>
            <a:ext cx="3756900" cy="472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Remember that if you lose or forget this sequence of words, you will not be able to access your bitcoins if you lose access to your wallet.</a:t>
            </a:r>
            <a:endParaRPr sz="1000">
              <a:latin typeface="Montserrat"/>
              <a:ea typeface="Montserrat"/>
              <a:cs typeface="Montserrat"/>
              <a:sym typeface="Montserrat"/>
            </a:endParaRPr>
          </a:p>
        </p:txBody>
      </p:sp>
      <p:sp>
        <p:nvSpPr>
          <p:cNvPr id="428" name="Google Shape;428;p30"/>
          <p:cNvSpPr/>
          <p:nvPr/>
        </p:nvSpPr>
        <p:spPr>
          <a:xfrm>
            <a:off x="4572000" y="4603391"/>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429" name="Google Shape;429;p30"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pic>
        <p:nvPicPr>
          <p:cNvPr id="430" name="Google Shape;430;p30"/>
          <p:cNvPicPr preferRelativeResize="0"/>
          <p:nvPr/>
        </p:nvPicPr>
        <p:blipFill rotWithShape="1">
          <a:blip r:embed="rId9">
            <a:alphaModFix/>
          </a:blip>
          <a:srcRect b="0" l="0" r="0" t="0"/>
          <a:stretch/>
        </p:blipFill>
        <p:spPr>
          <a:xfrm>
            <a:off x="4699408" y="2641679"/>
            <a:ext cx="212204" cy="212623"/>
          </a:xfrm>
          <a:prstGeom prst="rect">
            <a:avLst/>
          </a:prstGeom>
          <a:noFill/>
          <a:ln>
            <a:noFill/>
          </a:ln>
        </p:spPr>
      </p:pic>
      <p:sp>
        <p:nvSpPr>
          <p:cNvPr id="431" name="Google Shape;431;p30"/>
          <p:cNvSpPr txBox="1"/>
          <p:nvPr/>
        </p:nvSpPr>
        <p:spPr>
          <a:xfrm>
            <a:off x="4760492" y="2656724"/>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5</a:t>
            </a:r>
            <a:endParaRPr sz="11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grpSp>
        <p:nvGrpSpPr>
          <p:cNvPr id="436" name="Google Shape;436;p31"/>
          <p:cNvGrpSpPr/>
          <p:nvPr/>
        </p:nvGrpSpPr>
        <p:grpSpPr>
          <a:xfrm>
            <a:off x="0" y="0"/>
            <a:ext cx="9143346" cy="848926"/>
            <a:chOff x="0" y="0"/>
            <a:chExt cx="20104102" cy="1866592"/>
          </a:xfrm>
        </p:grpSpPr>
        <p:pic>
          <p:nvPicPr>
            <p:cNvPr id="437" name="Google Shape;437;p31"/>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438" name="Google Shape;438;p31"/>
            <p:cNvPicPr preferRelativeResize="0"/>
            <p:nvPr/>
          </p:nvPicPr>
          <p:blipFill rotWithShape="1">
            <a:blip r:embed="rId4">
              <a:alphaModFix/>
            </a:blip>
            <a:srcRect b="0" l="0" r="0" t="0"/>
            <a:stretch/>
          </p:blipFill>
          <p:spPr>
            <a:xfrm>
              <a:off x="571291" y="56961"/>
              <a:ext cx="14283960" cy="1751569"/>
            </a:xfrm>
            <a:prstGeom prst="rect">
              <a:avLst/>
            </a:prstGeom>
            <a:noFill/>
            <a:ln>
              <a:noFill/>
            </a:ln>
          </p:spPr>
        </p:pic>
      </p:grpSp>
      <p:sp>
        <p:nvSpPr>
          <p:cNvPr id="439" name="Google Shape;439;p31"/>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440" name="Google Shape;440;p31"/>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grpSp>
        <p:nvGrpSpPr>
          <p:cNvPr id="441" name="Google Shape;441;p31"/>
          <p:cNvGrpSpPr/>
          <p:nvPr/>
        </p:nvGrpSpPr>
        <p:grpSpPr>
          <a:xfrm>
            <a:off x="507994" y="1118326"/>
            <a:ext cx="5365783" cy="1939275"/>
            <a:chOff x="4695093" y="1715499"/>
            <a:chExt cx="3938190" cy="1423216"/>
          </a:xfrm>
        </p:grpSpPr>
        <p:pic>
          <p:nvPicPr>
            <p:cNvPr id="442" name="Google Shape;442;p31"/>
            <p:cNvPicPr preferRelativeResize="0"/>
            <p:nvPr/>
          </p:nvPicPr>
          <p:blipFill rotWithShape="1">
            <a:blip r:embed="rId6">
              <a:alphaModFix/>
            </a:blip>
            <a:srcRect b="0" l="0" r="0" t="0"/>
            <a:stretch/>
          </p:blipFill>
          <p:spPr>
            <a:xfrm>
              <a:off x="4695093" y="1715499"/>
              <a:ext cx="3938190" cy="1423216"/>
            </a:xfrm>
            <a:prstGeom prst="rect">
              <a:avLst/>
            </a:prstGeom>
            <a:noFill/>
            <a:ln>
              <a:noFill/>
            </a:ln>
          </p:spPr>
        </p:pic>
        <p:sp>
          <p:nvSpPr>
            <p:cNvPr id="443" name="Google Shape;443;p31"/>
            <p:cNvSpPr txBox="1"/>
            <p:nvPr/>
          </p:nvSpPr>
          <p:spPr>
            <a:xfrm>
              <a:off x="6382849" y="2085325"/>
              <a:ext cx="5304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3     </a:t>
              </a:r>
              <a:r>
                <a:rPr b="1" lang="en" sz="953">
                  <a:solidFill>
                    <a:srgbClr val="FFFFFF"/>
                  </a:solidFill>
                  <a:latin typeface="Open Sans"/>
                  <a:ea typeface="Open Sans"/>
                  <a:cs typeface="Open Sans"/>
                  <a:sym typeface="Open Sans"/>
                </a:rPr>
                <a:t>Sample</a:t>
              </a:r>
              <a:endParaRPr sz="953">
                <a:latin typeface="Open Sans"/>
                <a:ea typeface="Open Sans"/>
                <a:cs typeface="Open Sans"/>
                <a:sym typeface="Open Sans"/>
              </a:endParaRPr>
            </a:p>
          </p:txBody>
        </p:sp>
        <p:sp>
          <p:nvSpPr>
            <p:cNvPr id="444" name="Google Shape;444;p31"/>
            <p:cNvSpPr txBox="1"/>
            <p:nvPr/>
          </p:nvSpPr>
          <p:spPr>
            <a:xfrm>
              <a:off x="7137175" y="2085325"/>
              <a:ext cx="6396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4     </a:t>
              </a:r>
              <a:r>
                <a:rPr b="1" lang="en" sz="953">
                  <a:solidFill>
                    <a:srgbClr val="FFFFFF"/>
                  </a:solidFill>
                  <a:latin typeface="Open Sans"/>
                  <a:ea typeface="Open Sans"/>
                  <a:cs typeface="Open Sans"/>
                  <a:sym typeface="Open Sans"/>
                </a:rPr>
                <a:t>Lyrics</a:t>
              </a:r>
              <a:endParaRPr sz="953">
                <a:latin typeface="Open Sans"/>
                <a:ea typeface="Open Sans"/>
                <a:cs typeface="Open Sans"/>
                <a:sym typeface="Open Sans"/>
              </a:endParaRPr>
            </a:p>
          </p:txBody>
        </p:sp>
        <p:sp>
          <p:nvSpPr>
            <p:cNvPr id="445" name="Google Shape;445;p31"/>
            <p:cNvSpPr txBox="1"/>
            <p:nvPr/>
          </p:nvSpPr>
          <p:spPr>
            <a:xfrm>
              <a:off x="7891505" y="2085325"/>
              <a:ext cx="5304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5       </a:t>
              </a:r>
              <a:r>
                <a:rPr b="1" lang="en" sz="953">
                  <a:solidFill>
                    <a:srgbClr val="FFFFFF"/>
                  </a:solidFill>
                  <a:latin typeface="Open Sans"/>
                  <a:ea typeface="Open Sans"/>
                  <a:cs typeface="Open Sans"/>
                  <a:sym typeface="Open Sans"/>
                </a:rPr>
                <a:t>Find</a:t>
              </a:r>
              <a:endParaRPr sz="953">
                <a:latin typeface="Open Sans"/>
                <a:ea typeface="Open Sans"/>
                <a:cs typeface="Open Sans"/>
                <a:sym typeface="Open Sans"/>
              </a:endParaRPr>
            </a:p>
          </p:txBody>
        </p:sp>
        <p:sp>
          <p:nvSpPr>
            <p:cNvPr id="446" name="Google Shape;446;p31"/>
            <p:cNvSpPr txBox="1"/>
            <p:nvPr/>
          </p:nvSpPr>
          <p:spPr>
            <a:xfrm>
              <a:off x="6393517" y="2333021"/>
              <a:ext cx="4680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8    </a:t>
              </a:r>
              <a:r>
                <a:rPr b="1" lang="en" sz="953">
                  <a:solidFill>
                    <a:srgbClr val="FFFFFF"/>
                  </a:solidFill>
                  <a:latin typeface="Open Sans"/>
                  <a:ea typeface="Open Sans"/>
                  <a:cs typeface="Open Sans"/>
                  <a:sym typeface="Open Sans"/>
                </a:rPr>
                <a:t>Banner</a:t>
              </a:r>
              <a:endParaRPr sz="953">
                <a:latin typeface="Open Sans"/>
                <a:ea typeface="Open Sans"/>
                <a:cs typeface="Open Sans"/>
                <a:sym typeface="Open Sans"/>
              </a:endParaRPr>
            </a:p>
          </p:txBody>
        </p:sp>
        <p:sp>
          <p:nvSpPr>
            <p:cNvPr id="447" name="Google Shape;447;p31"/>
            <p:cNvSpPr txBox="1"/>
            <p:nvPr/>
          </p:nvSpPr>
          <p:spPr>
            <a:xfrm>
              <a:off x="7137179" y="2333025"/>
              <a:ext cx="5793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9      </a:t>
              </a:r>
              <a:r>
                <a:rPr b="1" lang="en" sz="953">
                  <a:solidFill>
                    <a:srgbClr val="FFFFFF"/>
                  </a:solidFill>
                  <a:latin typeface="Open Sans"/>
                  <a:ea typeface="Open Sans"/>
                  <a:cs typeface="Open Sans"/>
                  <a:sym typeface="Open Sans"/>
                </a:rPr>
                <a:t>Cute</a:t>
              </a:r>
              <a:endParaRPr sz="953">
                <a:latin typeface="Open Sans"/>
                <a:ea typeface="Open Sans"/>
                <a:cs typeface="Open Sans"/>
                <a:sym typeface="Open Sans"/>
              </a:endParaRPr>
            </a:p>
          </p:txBody>
        </p:sp>
        <p:sp>
          <p:nvSpPr>
            <p:cNvPr id="448" name="Google Shape;448;p31"/>
            <p:cNvSpPr txBox="1"/>
            <p:nvPr/>
          </p:nvSpPr>
          <p:spPr>
            <a:xfrm>
              <a:off x="7866874" y="2333025"/>
              <a:ext cx="579300" cy="114600"/>
            </a:xfrm>
            <a:prstGeom prst="rect">
              <a:avLst/>
            </a:prstGeom>
            <a:noFill/>
            <a:ln>
              <a:noFill/>
            </a:ln>
          </p:spPr>
          <p:txBody>
            <a:bodyPr anchorCtr="0" anchor="t" bIns="0" lIns="0" spcFirstLastPara="1" rIns="0" wrap="square" tIns="9425">
              <a:spAutoFit/>
            </a:bodyPr>
            <a:lstStyle/>
            <a:p>
              <a:pPr indent="0" lvl="0" marL="0" rtl="0" algn="l">
                <a:lnSpc>
                  <a:spcPct val="100000"/>
                </a:lnSpc>
                <a:spcBef>
                  <a:spcPts val="0"/>
                </a:spcBef>
                <a:spcAft>
                  <a:spcPts val="0"/>
                </a:spcAft>
                <a:buNone/>
              </a:pPr>
              <a:r>
                <a:rPr b="1" lang="en" sz="953">
                  <a:solidFill>
                    <a:srgbClr val="57585B"/>
                  </a:solidFill>
                  <a:latin typeface="Open Sans"/>
                  <a:ea typeface="Open Sans"/>
                  <a:cs typeface="Open Sans"/>
                  <a:sym typeface="Open Sans"/>
                </a:rPr>
                <a:t>10   </a:t>
              </a:r>
              <a:r>
                <a:rPr b="1" lang="en" sz="953">
                  <a:solidFill>
                    <a:srgbClr val="FFFFFF"/>
                  </a:solidFill>
                  <a:latin typeface="Open Sans"/>
                  <a:ea typeface="Open Sans"/>
                  <a:cs typeface="Open Sans"/>
                  <a:sym typeface="Open Sans"/>
                </a:rPr>
                <a:t>Damage</a:t>
              </a:r>
              <a:endParaRPr sz="953">
                <a:latin typeface="Open Sans"/>
                <a:ea typeface="Open Sans"/>
                <a:cs typeface="Open Sans"/>
                <a:sym typeface="Open Sans"/>
              </a:endParaRPr>
            </a:p>
          </p:txBody>
        </p:sp>
        <p:sp>
          <p:nvSpPr>
            <p:cNvPr id="449" name="Google Shape;449;p31"/>
            <p:cNvSpPr txBox="1"/>
            <p:nvPr/>
          </p:nvSpPr>
          <p:spPr>
            <a:xfrm>
              <a:off x="4796950" y="1834341"/>
              <a:ext cx="3756900" cy="854100"/>
            </a:xfrm>
            <a:prstGeom prst="rect">
              <a:avLst/>
            </a:prstGeom>
            <a:noFill/>
            <a:ln>
              <a:noFill/>
            </a:ln>
          </p:spPr>
          <p:txBody>
            <a:bodyPr anchorCtr="0" anchor="t" bIns="0" lIns="0" spcFirstLastPara="1" rIns="0" wrap="square" tIns="10225">
              <a:spAutoFit/>
            </a:bodyPr>
            <a:lstStyle/>
            <a:p>
              <a:pPr indent="0" lvl="0" marL="0" rtl="0" algn="l">
                <a:lnSpc>
                  <a:spcPct val="100000"/>
                </a:lnSpc>
                <a:spcBef>
                  <a:spcPts val="0"/>
                </a:spcBef>
                <a:spcAft>
                  <a:spcPts val="0"/>
                </a:spcAft>
                <a:buNone/>
              </a:pPr>
              <a:r>
                <a:rPr b="1" lang="en" sz="1226">
                  <a:solidFill>
                    <a:srgbClr val="241B54"/>
                  </a:solidFill>
                  <a:latin typeface="Open Sans"/>
                  <a:ea typeface="Open Sans"/>
                  <a:cs typeface="Open Sans"/>
                  <a:sym typeface="Open Sans"/>
                </a:rPr>
                <a:t>Your Seed Phrase</a:t>
              </a:r>
              <a:endParaRPr sz="1226">
                <a:latin typeface="Open Sans"/>
                <a:ea typeface="Open Sans"/>
                <a:cs typeface="Open Sans"/>
                <a:sym typeface="Open Sans"/>
              </a:endParaRPr>
            </a:p>
            <a:p>
              <a:pPr indent="0" lvl="0" marL="0" rtl="0" algn="l">
                <a:lnSpc>
                  <a:spcPct val="100000"/>
                </a:lnSpc>
                <a:spcBef>
                  <a:spcPts val="0"/>
                </a:spcBef>
                <a:spcAft>
                  <a:spcPts val="0"/>
                </a:spcAft>
                <a:buNone/>
              </a:pPr>
              <a:r>
                <a:t/>
              </a:r>
              <a:endParaRPr sz="1226">
                <a:latin typeface="Open Sans"/>
                <a:ea typeface="Open Sans"/>
                <a:cs typeface="Open Sans"/>
                <a:sym typeface="Open Sans"/>
              </a:endParaRPr>
            </a:p>
            <a:p>
              <a:pPr indent="0" lvl="0" marL="103826" rtl="0" algn="l">
                <a:lnSpc>
                  <a:spcPct val="100000"/>
                </a:lnSpc>
                <a:spcBef>
                  <a:spcPts val="0"/>
                </a:spcBef>
                <a:spcAft>
                  <a:spcPts val="0"/>
                </a:spcAft>
                <a:buNone/>
              </a:pPr>
              <a:r>
                <a:rPr b="1" lang="en" sz="953">
                  <a:solidFill>
                    <a:srgbClr val="57585B"/>
                  </a:solidFill>
                  <a:latin typeface="Open Sans"/>
                  <a:ea typeface="Open Sans"/>
                  <a:cs typeface="Open Sans"/>
                  <a:sym typeface="Open Sans"/>
                </a:rPr>
                <a:t>1    </a:t>
              </a:r>
              <a:r>
                <a:rPr b="1" lang="en" sz="953">
                  <a:solidFill>
                    <a:srgbClr val="FFFFFF"/>
                  </a:solidFill>
                  <a:latin typeface="Open Sans"/>
                  <a:ea typeface="Open Sans"/>
                  <a:cs typeface="Open Sans"/>
                  <a:sym typeface="Open Sans"/>
                </a:rPr>
                <a:t>Issue	       </a:t>
              </a:r>
              <a:r>
                <a:rPr b="1" lang="en" sz="953">
                  <a:solidFill>
                    <a:srgbClr val="57585B"/>
                  </a:solidFill>
                  <a:latin typeface="Open Sans"/>
                  <a:ea typeface="Open Sans"/>
                  <a:cs typeface="Open Sans"/>
                  <a:sym typeface="Open Sans"/>
                </a:rPr>
                <a:t>2    </a:t>
              </a:r>
              <a:r>
                <a:rPr b="1" lang="en" sz="953">
                  <a:solidFill>
                    <a:srgbClr val="FFFFFF"/>
                  </a:solidFill>
                  <a:latin typeface="Open Sans"/>
                  <a:ea typeface="Open Sans"/>
                  <a:cs typeface="Open Sans"/>
                  <a:sym typeface="Open Sans"/>
                </a:rPr>
                <a:t>Flame</a:t>
              </a:r>
              <a:endParaRPr sz="953">
                <a:latin typeface="Open Sans"/>
                <a:ea typeface="Open Sans"/>
                <a:cs typeface="Open Sans"/>
                <a:sym typeface="Open Sans"/>
              </a:endParaRPr>
            </a:p>
            <a:p>
              <a:pPr indent="0" lvl="0" marL="0" rtl="0" algn="l">
                <a:lnSpc>
                  <a:spcPct val="100000"/>
                </a:lnSpc>
                <a:spcBef>
                  <a:spcPts val="0"/>
                </a:spcBef>
                <a:spcAft>
                  <a:spcPts val="0"/>
                </a:spcAft>
                <a:buNone/>
              </a:pPr>
              <a:r>
                <a:t/>
              </a:r>
              <a:endParaRPr sz="1090">
                <a:latin typeface="Open Sans"/>
                <a:ea typeface="Open Sans"/>
                <a:cs typeface="Open Sans"/>
                <a:sym typeface="Open Sans"/>
              </a:endParaRPr>
            </a:p>
            <a:p>
              <a:pPr indent="0" lvl="0" marL="103826" rtl="0" algn="l">
                <a:lnSpc>
                  <a:spcPct val="100000"/>
                </a:lnSpc>
                <a:spcBef>
                  <a:spcPts val="0"/>
                </a:spcBef>
                <a:spcAft>
                  <a:spcPts val="0"/>
                </a:spcAft>
                <a:buNone/>
              </a:pPr>
              <a:r>
                <a:rPr b="1" lang="en" sz="953">
                  <a:solidFill>
                    <a:srgbClr val="57585B"/>
                  </a:solidFill>
                  <a:latin typeface="Open Sans"/>
                  <a:ea typeface="Open Sans"/>
                  <a:cs typeface="Open Sans"/>
                  <a:sym typeface="Open Sans"/>
                </a:rPr>
                <a:t>6      </a:t>
              </a:r>
              <a:r>
                <a:rPr b="1" lang="en" sz="953">
                  <a:solidFill>
                    <a:srgbClr val="FFFFFF"/>
                  </a:solidFill>
                  <a:latin typeface="Open Sans"/>
                  <a:ea typeface="Open Sans"/>
                  <a:cs typeface="Open Sans"/>
                  <a:sym typeface="Open Sans"/>
                </a:rPr>
                <a:t>Vault               </a:t>
              </a:r>
              <a:r>
                <a:rPr b="1" lang="en" sz="953">
                  <a:solidFill>
                    <a:srgbClr val="57585B"/>
                  </a:solidFill>
                  <a:latin typeface="Open Sans"/>
                  <a:ea typeface="Open Sans"/>
                  <a:cs typeface="Open Sans"/>
                  <a:sym typeface="Open Sans"/>
                </a:rPr>
                <a:t>7    </a:t>
              </a:r>
              <a:r>
                <a:rPr b="1" lang="en" sz="953">
                  <a:solidFill>
                    <a:srgbClr val="FFFFFF"/>
                  </a:solidFill>
                  <a:latin typeface="Open Sans"/>
                  <a:ea typeface="Open Sans"/>
                  <a:cs typeface="Open Sans"/>
                  <a:sym typeface="Open Sans"/>
                </a:rPr>
                <a:t>Scissors</a:t>
              </a:r>
              <a:endParaRPr sz="953">
                <a:latin typeface="Open Sans"/>
                <a:ea typeface="Open Sans"/>
                <a:cs typeface="Open Sans"/>
                <a:sym typeface="Open Sans"/>
              </a:endParaRPr>
            </a:p>
            <a:p>
              <a:pPr indent="0" lvl="0" marL="0" rtl="0" algn="l">
                <a:lnSpc>
                  <a:spcPct val="100000"/>
                </a:lnSpc>
                <a:spcBef>
                  <a:spcPts val="0"/>
                </a:spcBef>
                <a:spcAft>
                  <a:spcPts val="0"/>
                </a:spcAft>
                <a:buNone/>
              </a:pPr>
              <a:r>
                <a:t/>
              </a:r>
              <a:endParaRPr sz="1090">
                <a:latin typeface="Open Sans"/>
                <a:ea typeface="Open Sans"/>
                <a:cs typeface="Open Sans"/>
                <a:sym typeface="Open Sans"/>
              </a:endParaRPr>
            </a:p>
            <a:p>
              <a:pPr indent="0" lvl="0" marL="69217" rtl="0" algn="l">
                <a:lnSpc>
                  <a:spcPct val="100000"/>
                </a:lnSpc>
                <a:spcBef>
                  <a:spcPts val="0"/>
                </a:spcBef>
                <a:spcAft>
                  <a:spcPts val="0"/>
                </a:spcAft>
                <a:buNone/>
              </a:pPr>
              <a:r>
                <a:rPr b="1" lang="en" sz="953">
                  <a:solidFill>
                    <a:srgbClr val="57585B"/>
                  </a:solidFill>
                  <a:latin typeface="Open Sans"/>
                  <a:ea typeface="Open Sans"/>
                  <a:cs typeface="Open Sans"/>
                  <a:sym typeface="Open Sans"/>
                </a:rPr>
                <a:t>11    </a:t>
              </a:r>
              <a:r>
                <a:rPr b="1" lang="en" sz="953">
                  <a:solidFill>
                    <a:srgbClr val="FFFFFF"/>
                  </a:solidFill>
                  <a:latin typeface="Open Sans"/>
                  <a:ea typeface="Open Sans"/>
                  <a:cs typeface="Open Sans"/>
                  <a:sym typeface="Open Sans"/>
                </a:rPr>
                <a:t>Civil	      </a:t>
              </a:r>
              <a:r>
                <a:rPr b="1" lang="en" sz="953">
                  <a:solidFill>
                    <a:srgbClr val="57585B"/>
                  </a:solidFill>
                  <a:latin typeface="Open Sans"/>
                  <a:ea typeface="Open Sans"/>
                  <a:cs typeface="Open Sans"/>
                  <a:sym typeface="Open Sans"/>
                </a:rPr>
                <a:t>12	</a:t>
              </a:r>
              <a:r>
                <a:rPr b="1" lang="en" sz="953">
                  <a:solidFill>
                    <a:srgbClr val="FFFFFF"/>
                  </a:solidFill>
                  <a:latin typeface="Open Sans"/>
                  <a:ea typeface="Open Sans"/>
                  <a:cs typeface="Open Sans"/>
                  <a:sym typeface="Open Sans"/>
                </a:rPr>
                <a:t>Goat</a:t>
              </a:r>
              <a:endParaRPr sz="953">
                <a:latin typeface="Open Sans"/>
                <a:ea typeface="Open Sans"/>
                <a:cs typeface="Open Sans"/>
                <a:sym typeface="Open Sans"/>
              </a:endParaRPr>
            </a:p>
          </p:txBody>
        </p:sp>
      </p:grpSp>
      <p:sp>
        <p:nvSpPr>
          <p:cNvPr id="450" name="Google Shape;450;p31"/>
          <p:cNvSpPr txBox="1"/>
          <p:nvPr/>
        </p:nvSpPr>
        <p:spPr>
          <a:xfrm>
            <a:off x="507992" y="3327025"/>
            <a:ext cx="81150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*Note: If you are using a custodial wallet, you will not need to follow some of the steps, Using a custodial wallet comes with risk, as you will not be in control of your private key, which means you will not be in control of the money you keep in your wallet.</a:t>
            </a:r>
            <a:endParaRPr sz="1000">
              <a:latin typeface="Montserrat"/>
              <a:ea typeface="Montserrat"/>
              <a:cs typeface="Montserrat"/>
              <a:sym typeface="Montserrat"/>
            </a:endParaRPr>
          </a:p>
        </p:txBody>
      </p:sp>
      <p:pic>
        <p:nvPicPr>
          <p:cNvPr id="451" name="Google Shape;451;p31"/>
          <p:cNvPicPr preferRelativeResize="0"/>
          <p:nvPr/>
        </p:nvPicPr>
        <p:blipFill rotWithShape="1">
          <a:blip r:embed="rId7">
            <a:alphaModFix/>
          </a:blip>
          <a:srcRect b="0" l="0" r="0" t="0"/>
          <a:stretch/>
        </p:blipFill>
        <p:spPr>
          <a:xfrm>
            <a:off x="8564375" y="4846705"/>
            <a:ext cx="65270" cy="65279"/>
          </a:xfrm>
          <a:prstGeom prst="rect">
            <a:avLst/>
          </a:prstGeom>
          <a:noFill/>
          <a:ln>
            <a:noFill/>
          </a:ln>
        </p:spPr>
      </p:pic>
      <p:sp>
        <p:nvSpPr>
          <p:cNvPr id="452" name="Google Shape;452;p31"/>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83</a:t>
            </a:r>
            <a:endParaRPr/>
          </a:p>
        </p:txBody>
      </p:sp>
      <p:pic>
        <p:nvPicPr>
          <p:cNvPr id="453" name="Google Shape;453;p31"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7" name="Shape 457"/>
        <p:cNvGrpSpPr/>
        <p:nvPr/>
      </p:nvGrpSpPr>
      <p:grpSpPr>
        <a:xfrm>
          <a:off x="0" y="0"/>
          <a:ext cx="0" cy="0"/>
          <a:chOff x="0" y="0"/>
          <a:chExt cx="0" cy="0"/>
        </a:xfrm>
      </p:grpSpPr>
      <p:sp>
        <p:nvSpPr>
          <p:cNvPr id="458" name="Google Shape;458;p32"/>
          <p:cNvSpPr txBox="1"/>
          <p:nvPr/>
        </p:nvSpPr>
        <p:spPr>
          <a:xfrm>
            <a:off x="508718" y="1038100"/>
            <a:ext cx="8121000" cy="1842000"/>
          </a:xfrm>
          <a:prstGeom prst="rect">
            <a:avLst/>
          </a:prstGeom>
          <a:noFill/>
          <a:ln>
            <a:noFill/>
          </a:ln>
        </p:spPr>
        <p:txBody>
          <a:bodyPr anchorCtr="0" anchor="t" bIns="0" lIns="0" spcFirstLastPara="1" rIns="0" wrap="square" tIns="5475">
            <a:spAutoFit/>
          </a:bodyPr>
          <a:lstStyle/>
          <a:p>
            <a:pPr indent="0" lvl="0" marL="0" marR="558800" rtl="0" algn="l">
              <a:lnSpc>
                <a:spcPct val="100400"/>
              </a:lnSpc>
              <a:spcBef>
                <a:spcPts val="0"/>
              </a:spcBef>
              <a:spcAft>
                <a:spcPts val="0"/>
              </a:spcAft>
              <a:buNone/>
            </a:pPr>
            <a:r>
              <a:rPr b="1" i="1" lang="en">
                <a:solidFill>
                  <a:srgbClr val="241B54"/>
                </a:solidFill>
                <a:latin typeface="Montserrat"/>
                <a:ea typeface="Montserrat"/>
                <a:cs typeface="Montserrat"/>
                <a:sym typeface="Montserrat"/>
              </a:rPr>
              <a:t>S</a:t>
            </a:r>
            <a:r>
              <a:rPr b="1" i="1" lang="en">
                <a:solidFill>
                  <a:srgbClr val="241B54"/>
                </a:solidFill>
                <a:latin typeface="Montserrat"/>
                <a:ea typeface="Montserrat"/>
                <a:cs typeface="Montserrat"/>
                <a:sym typeface="Montserrat"/>
              </a:rPr>
              <a:t>ending and Receiving Lightning Transactions</a:t>
            </a:r>
            <a:endParaRPr>
              <a:latin typeface="Montserrat"/>
              <a:ea typeface="Montserrat"/>
              <a:cs typeface="Montserrat"/>
              <a:sym typeface="Montserrat"/>
            </a:endParaRPr>
          </a:p>
          <a:p>
            <a:pPr indent="0" lvl="0" marL="0" marR="12700" rtl="0" algn="l">
              <a:lnSpc>
                <a:spcPct val="101800"/>
              </a:lnSpc>
              <a:spcBef>
                <a:spcPts val="1400"/>
              </a:spcBef>
              <a:spcAft>
                <a:spcPts val="0"/>
              </a:spcAft>
              <a:buNone/>
            </a:pPr>
            <a:r>
              <a:rPr lang="en" sz="1000">
                <a:solidFill>
                  <a:srgbClr val="57585B"/>
                </a:solidFill>
                <a:latin typeface="Montserrat"/>
                <a:ea typeface="Montserrat"/>
                <a:cs typeface="Montserrat"/>
                <a:sym typeface="Montserrat"/>
              </a:rPr>
              <a:t>With a Lightning wallet, using Bitcoin is fast, cheap, and private, making transactions between two people easy. You can quickly send and receive bitcoins for everyday things like buying coffee or shopping. Let’s look at a few examples of the Lightning Network in action.</a:t>
            </a:r>
            <a:endParaRPr sz="1000">
              <a:latin typeface="Montserrat"/>
              <a:ea typeface="Montserrat"/>
              <a:cs typeface="Montserrat"/>
              <a:sym typeface="Montserrat"/>
            </a:endParaRPr>
          </a:p>
          <a:p>
            <a:pPr indent="0" lvl="0" marL="12700" rtl="0" algn="l">
              <a:lnSpc>
                <a:spcPct val="100000"/>
              </a:lnSpc>
              <a:spcBef>
                <a:spcPts val="800"/>
              </a:spcBef>
              <a:spcAft>
                <a:spcPts val="0"/>
              </a:spcAft>
              <a:buNone/>
            </a:pPr>
            <a:r>
              <a:rPr b="1" lang="en" sz="1000">
                <a:solidFill>
                  <a:srgbClr val="241B54"/>
                </a:solidFill>
                <a:latin typeface="Montserrat"/>
                <a:ea typeface="Montserrat"/>
                <a:cs typeface="Montserrat"/>
                <a:sym typeface="Montserrat"/>
              </a:rPr>
              <a:t>Example 1:</a:t>
            </a:r>
            <a:endParaRPr sz="1000">
              <a:latin typeface="Montserrat"/>
              <a:ea typeface="Montserrat"/>
              <a:cs typeface="Montserrat"/>
              <a:sym typeface="Montserrat"/>
            </a:endParaRPr>
          </a:p>
          <a:p>
            <a:pPr indent="0" lvl="0" marL="0" marR="0" rtl="0" algn="l">
              <a:lnSpc>
                <a:spcPct val="101800"/>
              </a:lnSpc>
              <a:spcBef>
                <a:spcPts val="700"/>
              </a:spcBef>
              <a:spcAft>
                <a:spcPts val="0"/>
              </a:spcAft>
              <a:buNone/>
            </a:pPr>
            <a:r>
              <a:rPr lang="en" sz="1000">
                <a:solidFill>
                  <a:srgbClr val="57585B"/>
                </a:solidFill>
                <a:latin typeface="Montserrat"/>
                <a:ea typeface="Montserrat"/>
                <a:cs typeface="Montserrat"/>
                <a:sym typeface="Montserrat"/>
              </a:rPr>
              <a:t>Below, both Marcia and Eve have 5 units of currency each. Marcia wants to send 2 of her units to Eve, so she sends 2 units to Jeff. Jeff then passes on the 2 units to Eve, who now has 7 units. Marcia now has 3 units. And that’s it! The transaction is done.</a:t>
            </a:r>
            <a:endParaRPr sz="1000">
              <a:latin typeface="Montserrat"/>
              <a:ea typeface="Montserrat"/>
              <a:cs typeface="Montserrat"/>
              <a:sym typeface="Montserrat"/>
            </a:endParaRPr>
          </a:p>
          <a:p>
            <a:pPr indent="0" lvl="0" marL="0" marR="889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key point here is that Marcia and Eve don’t have to go through a bank or other intermediary to make the transaction happen.</a:t>
            </a:r>
            <a:endParaRPr sz="1000">
              <a:latin typeface="Montserrat"/>
              <a:ea typeface="Montserrat"/>
              <a:cs typeface="Montserrat"/>
              <a:sym typeface="Montserrat"/>
            </a:endParaRPr>
          </a:p>
        </p:txBody>
      </p:sp>
      <p:sp>
        <p:nvSpPr>
          <p:cNvPr id="459" name="Google Shape;459;p32"/>
          <p:cNvSpPr txBox="1"/>
          <p:nvPr/>
        </p:nvSpPr>
        <p:spPr>
          <a:xfrm>
            <a:off x="508723" y="4255775"/>
            <a:ext cx="5080500" cy="472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Jeff acts as an intermediary or a “trusted third party” in this scenario, where Marcia and Eve do not trust each other directly. Jeff receives the 2 units from Marcia and then passes it on to Eve, thus completing the transaction.</a:t>
            </a:r>
            <a:endParaRPr sz="1000">
              <a:latin typeface="Montserrat"/>
              <a:ea typeface="Montserrat"/>
              <a:cs typeface="Montserrat"/>
              <a:sym typeface="Montserrat"/>
            </a:endParaRPr>
          </a:p>
        </p:txBody>
      </p:sp>
      <p:grpSp>
        <p:nvGrpSpPr>
          <p:cNvPr id="460" name="Google Shape;460;p32"/>
          <p:cNvGrpSpPr/>
          <p:nvPr/>
        </p:nvGrpSpPr>
        <p:grpSpPr>
          <a:xfrm>
            <a:off x="0" y="0"/>
            <a:ext cx="9143346" cy="848926"/>
            <a:chOff x="0" y="0"/>
            <a:chExt cx="20104102" cy="1866592"/>
          </a:xfrm>
        </p:grpSpPr>
        <p:pic>
          <p:nvPicPr>
            <p:cNvPr id="461" name="Google Shape;461;p32"/>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462" name="Google Shape;462;p32"/>
            <p:cNvPicPr preferRelativeResize="0"/>
            <p:nvPr/>
          </p:nvPicPr>
          <p:blipFill rotWithShape="1">
            <a:blip r:embed="rId4">
              <a:alphaModFix/>
            </a:blip>
            <a:srcRect b="0" l="0" r="0" t="0"/>
            <a:stretch/>
          </p:blipFill>
          <p:spPr>
            <a:xfrm>
              <a:off x="572966" y="56961"/>
              <a:ext cx="14281451" cy="1751569"/>
            </a:xfrm>
            <a:prstGeom prst="rect">
              <a:avLst/>
            </a:prstGeom>
            <a:noFill/>
            <a:ln>
              <a:noFill/>
            </a:ln>
          </p:spPr>
        </p:pic>
      </p:grpSp>
      <p:sp>
        <p:nvSpPr>
          <p:cNvPr id="463" name="Google Shape;463;p32"/>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464" name="Google Shape;464;p32"/>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pic>
        <p:nvPicPr>
          <p:cNvPr id="465" name="Google Shape;465;p32"/>
          <p:cNvPicPr preferRelativeResize="0"/>
          <p:nvPr/>
        </p:nvPicPr>
        <p:blipFill rotWithShape="1">
          <a:blip r:embed="rId6">
            <a:alphaModFix/>
          </a:blip>
          <a:srcRect b="0" l="0" r="0" t="0"/>
          <a:stretch/>
        </p:blipFill>
        <p:spPr>
          <a:xfrm>
            <a:off x="586026" y="3106236"/>
            <a:ext cx="5080592" cy="1007245"/>
          </a:xfrm>
          <a:prstGeom prst="rect">
            <a:avLst/>
          </a:prstGeom>
          <a:noFill/>
          <a:ln>
            <a:noFill/>
          </a:ln>
        </p:spPr>
      </p:pic>
      <p:sp>
        <p:nvSpPr>
          <p:cNvPr id="466" name="Google Shape;466;p32"/>
          <p:cNvSpPr txBox="1"/>
          <p:nvPr/>
        </p:nvSpPr>
        <p:spPr>
          <a:xfrm>
            <a:off x="571351" y="3016800"/>
            <a:ext cx="659100" cy="277200"/>
          </a:xfrm>
          <a:prstGeom prst="rect">
            <a:avLst/>
          </a:prstGeom>
          <a:noFill/>
          <a:ln>
            <a:noFill/>
          </a:ln>
        </p:spPr>
        <p:txBody>
          <a:bodyPr anchorCtr="0" anchor="t" bIns="0" lIns="0" spcFirstLastPara="1" rIns="0" wrap="square" tIns="7200">
            <a:spAutoFit/>
          </a:bodyPr>
          <a:lstStyle/>
          <a:p>
            <a:pPr indent="0" lvl="0" marL="0" marR="0" rtl="0" algn="l">
              <a:lnSpc>
                <a:spcPct val="122500"/>
              </a:lnSpc>
              <a:spcBef>
                <a:spcPts val="0"/>
              </a:spcBef>
              <a:spcAft>
                <a:spcPts val="0"/>
              </a:spcAft>
              <a:buNone/>
            </a:pPr>
            <a:r>
              <a:rPr b="1" lang="en" sz="787">
                <a:solidFill>
                  <a:srgbClr val="221F1F"/>
                </a:solidFill>
                <a:latin typeface="Open Sans"/>
                <a:ea typeface="Open Sans"/>
                <a:cs typeface="Open Sans"/>
                <a:sym typeface="Open Sans"/>
              </a:rPr>
              <a:t>Initially Marcia = 5</a:t>
            </a:r>
            <a:endParaRPr sz="787">
              <a:latin typeface="Open Sans"/>
              <a:ea typeface="Open Sans"/>
              <a:cs typeface="Open Sans"/>
              <a:sym typeface="Open Sans"/>
            </a:endParaRPr>
          </a:p>
        </p:txBody>
      </p:sp>
      <p:sp>
        <p:nvSpPr>
          <p:cNvPr id="467" name="Google Shape;467;p32"/>
          <p:cNvSpPr/>
          <p:nvPr/>
        </p:nvSpPr>
        <p:spPr>
          <a:xfrm>
            <a:off x="572192" y="3345899"/>
            <a:ext cx="360442" cy="94094"/>
          </a:xfrm>
          <a:custGeom>
            <a:rect b="b" l="l" r="r" t="t"/>
            <a:pathLst>
              <a:path extrusionOk="0" h="157479" w="603250">
                <a:moveTo>
                  <a:pt x="573354" y="6460"/>
                </a:moveTo>
                <a:lnTo>
                  <a:pt x="555428" y="6460"/>
                </a:lnTo>
                <a:lnTo>
                  <a:pt x="548025" y="8826"/>
                </a:lnTo>
                <a:lnTo>
                  <a:pt x="527739" y="48452"/>
                </a:lnTo>
                <a:lnTo>
                  <a:pt x="526811" y="65819"/>
                </a:lnTo>
                <a:lnTo>
                  <a:pt x="527057" y="74584"/>
                </a:lnTo>
                <a:lnTo>
                  <a:pt x="537627" y="113200"/>
                </a:lnTo>
                <a:lnTo>
                  <a:pt x="555972" y="124938"/>
                </a:lnTo>
                <a:lnTo>
                  <a:pt x="571626" y="124938"/>
                </a:lnTo>
                <a:lnTo>
                  <a:pt x="577521" y="123619"/>
                </a:lnTo>
                <a:lnTo>
                  <a:pt x="587217" y="118258"/>
                </a:lnTo>
                <a:lnTo>
                  <a:pt x="591144" y="114373"/>
                </a:lnTo>
                <a:lnTo>
                  <a:pt x="596456" y="105337"/>
                </a:lnTo>
                <a:lnTo>
                  <a:pt x="560831" y="105337"/>
                </a:lnTo>
                <a:lnTo>
                  <a:pt x="557805" y="103881"/>
                </a:lnTo>
                <a:lnTo>
                  <a:pt x="549632" y="56797"/>
                </a:lnTo>
                <a:lnTo>
                  <a:pt x="550067" y="49736"/>
                </a:lnTo>
                <a:lnTo>
                  <a:pt x="551899" y="37977"/>
                </a:lnTo>
                <a:lnTo>
                  <a:pt x="553449" y="33559"/>
                </a:lnTo>
                <a:lnTo>
                  <a:pt x="557805" y="27632"/>
                </a:lnTo>
                <a:lnTo>
                  <a:pt x="560831" y="26145"/>
                </a:lnTo>
                <a:lnTo>
                  <a:pt x="596267" y="26145"/>
                </a:lnTo>
                <a:lnTo>
                  <a:pt x="595908" y="24983"/>
                </a:lnTo>
                <a:lnTo>
                  <a:pt x="591741" y="18198"/>
                </a:lnTo>
                <a:lnTo>
                  <a:pt x="580495" y="8816"/>
                </a:lnTo>
                <a:lnTo>
                  <a:pt x="573354" y="6460"/>
                </a:lnTo>
                <a:close/>
              </a:path>
              <a:path extrusionOk="0" h="157479" w="603250">
                <a:moveTo>
                  <a:pt x="596267" y="26145"/>
                </a:moveTo>
                <a:lnTo>
                  <a:pt x="568506" y="26145"/>
                </a:lnTo>
                <a:lnTo>
                  <a:pt x="571511" y="27632"/>
                </a:lnTo>
                <a:lnTo>
                  <a:pt x="575919" y="33559"/>
                </a:lnTo>
                <a:lnTo>
                  <a:pt x="577490" y="37977"/>
                </a:lnTo>
                <a:lnTo>
                  <a:pt x="579375" y="49736"/>
                </a:lnTo>
                <a:lnTo>
                  <a:pt x="579829" y="56797"/>
                </a:lnTo>
                <a:lnTo>
                  <a:pt x="579815" y="75118"/>
                </a:lnTo>
                <a:lnTo>
                  <a:pt x="568506" y="105337"/>
                </a:lnTo>
                <a:lnTo>
                  <a:pt x="596456" y="105337"/>
                </a:lnTo>
                <a:lnTo>
                  <a:pt x="597133" y="104185"/>
                </a:lnTo>
                <a:lnTo>
                  <a:pt x="599299" y="98059"/>
                </a:lnTo>
                <a:lnTo>
                  <a:pt x="602034" y="83411"/>
                </a:lnTo>
                <a:lnTo>
                  <a:pt x="602714" y="75118"/>
                </a:lnTo>
                <a:lnTo>
                  <a:pt x="602714" y="65819"/>
                </a:lnTo>
                <a:lnTo>
                  <a:pt x="602459" y="56797"/>
                </a:lnTo>
                <a:lnTo>
                  <a:pt x="601693" y="48452"/>
                </a:lnTo>
                <a:lnTo>
                  <a:pt x="600417" y="40789"/>
                </a:lnTo>
                <a:lnTo>
                  <a:pt x="598553" y="33559"/>
                </a:lnTo>
                <a:lnTo>
                  <a:pt x="596267" y="26145"/>
                </a:lnTo>
                <a:close/>
              </a:path>
              <a:path extrusionOk="0" h="157479" w="603250">
                <a:moveTo>
                  <a:pt x="497293" y="33852"/>
                </a:moveTo>
                <a:lnTo>
                  <a:pt x="474938" y="33852"/>
                </a:lnTo>
                <a:lnTo>
                  <a:pt x="474540" y="44469"/>
                </a:lnTo>
                <a:lnTo>
                  <a:pt x="474467" y="47255"/>
                </a:lnTo>
                <a:lnTo>
                  <a:pt x="474352" y="123367"/>
                </a:lnTo>
                <a:lnTo>
                  <a:pt x="497293" y="123367"/>
                </a:lnTo>
                <a:lnTo>
                  <a:pt x="497293" y="33852"/>
                </a:lnTo>
                <a:close/>
              </a:path>
              <a:path extrusionOk="0" h="157479" w="603250">
                <a:moveTo>
                  <a:pt x="497293" y="8271"/>
                </a:moveTo>
                <a:lnTo>
                  <a:pt x="478435" y="8271"/>
                </a:lnTo>
                <a:lnTo>
                  <a:pt x="443441" y="37789"/>
                </a:lnTo>
                <a:lnTo>
                  <a:pt x="454509" y="52438"/>
                </a:lnTo>
                <a:lnTo>
                  <a:pt x="466991" y="41810"/>
                </a:lnTo>
                <a:lnTo>
                  <a:pt x="474938" y="33852"/>
                </a:lnTo>
                <a:lnTo>
                  <a:pt x="497293" y="33852"/>
                </a:lnTo>
                <a:lnTo>
                  <a:pt x="497293" y="8271"/>
                </a:lnTo>
                <a:close/>
              </a:path>
              <a:path extrusionOk="0" h="157479" w="603250">
                <a:moveTo>
                  <a:pt x="388501" y="73222"/>
                </a:moveTo>
                <a:lnTo>
                  <a:pt x="314744" y="73222"/>
                </a:lnTo>
                <a:lnTo>
                  <a:pt x="314744" y="90457"/>
                </a:lnTo>
                <a:lnTo>
                  <a:pt x="388501" y="90457"/>
                </a:lnTo>
                <a:lnTo>
                  <a:pt x="388501" y="73222"/>
                </a:lnTo>
                <a:close/>
              </a:path>
              <a:path extrusionOk="0" h="157479" w="603250">
                <a:moveTo>
                  <a:pt x="388501" y="42752"/>
                </a:moveTo>
                <a:lnTo>
                  <a:pt x="314744" y="42752"/>
                </a:lnTo>
                <a:lnTo>
                  <a:pt x="314744" y="59841"/>
                </a:lnTo>
                <a:lnTo>
                  <a:pt x="388501" y="59841"/>
                </a:lnTo>
                <a:lnTo>
                  <a:pt x="388501" y="42752"/>
                </a:lnTo>
                <a:close/>
              </a:path>
              <a:path extrusionOk="0" h="157479" w="603250">
                <a:moveTo>
                  <a:pt x="189407" y="53391"/>
                </a:moveTo>
                <a:lnTo>
                  <a:pt x="166759" y="53391"/>
                </a:lnTo>
                <a:lnTo>
                  <a:pt x="166759" y="123367"/>
                </a:lnTo>
                <a:lnTo>
                  <a:pt x="189407" y="123367"/>
                </a:lnTo>
                <a:lnTo>
                  <a:pt x="189407" y="53391"/>
                </a:lnTo>
                <a:close/>
              </a:path>
              <a:path extrusionOk="0" h="157479" w="603250">
                <a:moveTo>
                  <a:pt x="248306" y="53391"/>
                </a:moveTo>
                <a:lnTo>
                  <a:pt x="225658" y="53391"/>
                </a:lnTo>
                <a:lnTo>
                  <a:pt x="225658" y="123367"/>
                </a:lnTo>
                <a:lnTo>
                  <a:pt x="248306" y="123367"/>
                </a:lnTo>
                <a:lnTo>
                  <a:pt x="248306" y="53391"/>
                </a:lnTo>
                <a:close/>
              </a:path>
              <a:path extrusionOk="0" h="157479" w="603250">
                <a:moveTo>
                  <a:pt x="200496" y="0"/>
                </a:moveTo>
                <a:lnTo>
                  <a:pt x="190098" y="0"/>
                </a:lnTo>
                <a:lnTo>
                  <a:pt x="184915" y="858"/>
                </a:lnTo>
                <a:lnTo>
                  <a:pt x="166759" y="35349"/>
                </a:lnTo>
                <a:lnTo>
                  <a:pt x="154278" y="41810"/>
                </a:lnTo>
                <a:lnTo>
                  <a:pt x="154278" y="53391"/>
                </a:lnTo>
                <a:lnTo>
                  <a:pt x="209019" y="53391"/>
                </a:lnTo>
                <a:lnTo>
                  <a:pt x="209019" y="35349"/>
                </a:lnTo>
                <a:lnTo>
                  <a:pt x="189407" y="35349"/>
                </a:lnTo>
                <a:lnTo>
                  <a:pt x="189407" y="26700"/>
                </a:lnTo>
                <a:lnTo>
                  <a:pt x="190140" y="24114"/>
                </a:lnTo>
                <a:lnTo>
                  <a:pt x="193062" y="20072"/>
                </a:lnTo>
                <a:lnTo>
                  <a:pt x="195376" y="19057"/>
                </a:lnTo>
                <a:lnTo>
                  <a:pt x="211915" y="19057"/>
                </a:lnTo>
                <a:lnTo>
                  <a:pt x="216956" y="3696"/>
                </a:lnTo>
                <a:lnTo>
                  <a:pt x="214684" y="2764"/>
                </a:lnTo>
                <a:lnTo>
                  <a:pt x="211742" y="1905"/>
                </a:lnTo>
                <a:lnTo>
                  <a:pt x="204517" y="387"/>
                </a:lnTo>
                <a:lnTo>
                  <a:pt x="200496" y="0"/>
                </a:lnTo>
                <a:close/>
              </a:path>
              <a:path extrusionOk="0" h="157479" w="603250">
                <a:moveTo>
                  <a:pt x="259395" y="0"/>
                </a:moveTo>
                <a:lnTo>
                  <a:pt x="248997" y="0"/>
                </a:lnTo>
                <a:lnTo>
                  <a:pt x="243814" y="858"/>
                </a:lnTo>
                <a:lnTo>
                  <a:pt x="225658" y="35349"/>
                </a:lnTo>
                <a:lnTo>
                  <a:pt x="213176" y="41810"/>
                </a:lnTo>
                <a:lnTo>
                  <a:pt x="213176" y="53391"/>
                </a:lnTo>
                <a:lnTo>
                  <a:pt x="267918" y="53391"/>
                </a:lnTo>
                <a:lnTo>
                  <a:pt x="267918" y="35349"/>
                </a:lnTo>
                <a:lnTo>
                  <a:pt x="248306" y="35349"/>
                </a:lnTo>
                <a:lnTo>
                  <a:pt x="248306" y="26700"/>
                </a:lnTo>
                <a:lnTo>
                  <a:pt x="249039" y="24114"/>
                </a:lnTo>
                <a:lnTo>
                  <a:pt x="251960" y="20072"/>
                </a:lnTo>
                <a:lnTo>
                  <a:pt x="254274" y="19057"/>
                </a:lnTo>
                <a:lnTo>
                  <a:pt x="270814" y="19057"/>
                </a:lnTo>
                <a:lnTo>
                  <a:pt x="275855" y="3696"/>
                </a:lnTo>
                <a:lnTo>
                  <a:pt x="273583" y="2764"/>
                </a:lnTo>
                <a:lnTo>
                  <a:pt x="270640" y="1905"/>
                </a:lnTo>
                <a:lnTo>
                  <a:pt x="263416" y="387"/>
                </a:lnTo>
                <a:lnTo>
                  <a:pt x="259395" y="0"/>
                </a:lnTo>
                <a:close/>
              </a:path>
              <a:path extrusionOk="0" h="157479" w="603250">
                <a:moveTo>
                  <a:pt x="211915" y="19057"/>
                </a:moveTo>
                <a:lnTo>
                  <a:pt x="201166" y="19057"/>
                </a:lnTo>
                <a:lnTo>
                  <a:pt x="203491" y="19297"/>
                </a:lnTo>
                <a:lnTo>
                  <a:pt x="207553" y="20229"/>
                </a:lnTo>
                <a:lnTo>
                  <a:pt x="209438" y="20763"/>
                </a:lnTo>
                <a:lnTo>
                  <a:pt x="211166" y="21339"/>
                </a:lnTo>
                <a:lnTo>
                  <a:pt x="211915" y="19057"/>
                </a:lnTo>
                <a:close/>
              </a:path>
              <a:path extrusionOk="0" h="157479" w="603250">
                <a:moveTo>
                  <a:pt x="270814" y="19057"/>
                </a:moveTo>
                <a:lnTo>
                  <a:pt x="260065" y="19057"/>
                </a:lnTo>
                <a:lnTo>
                  <a:pt x="262389" y="19297"/>
                </a:lnTo>
                <a:lnTo>
                  <a:pt x="266452" y="20229"/>
                </a:lnTo>
                <a:lnTo>
                  <a:pt x="268337" y="20763"/>
                </a:lnTo>
                <a:lnTo>
                  <a:pt x="270065" y="21339"/>
                </a:lnTo>
                <a:lnTo>
                  <a:pt x="270814" y="19057"/>
                </a:lnTo>
                <a:close/>
              </a:path>
              <a:path extrusionOk="0" h="157479" w="603250">
                <a:moveTo>
                  <a:pt x="115284" y="33705"/>
                </a:moveTo>
                <a:lnTo>
                  <a:pt x="99787" y="33705"/>
                </a:lnTo>
                <a:lnTo>
                  <a:pt x="92929" y="35423"/>
                </a:lnTo>
                <a:lnTo>
                  <a:pt x="69555" y="65851"/>
                </a:lnTo>
                <a:lnTo>
                  <a:pt x="68322" y="79997"/>
                </a:lnTo>
                <a:lnTo>
                  <a:pt x="68662" y="87267"/>
                </a:lnTo>
                <a:lnTo>
                  <a:pt x="95264" y="123315"/>
                </a:lnTo>
                <a:lnTo>
                  <a:pt x="102635" y="124938"/>
                </a:lnTo>
                <a:lnTo>
                  <a:pt x="117336" y="124938"/>
                </a:lnTo>
                <a:lnTo>
                  <a:pt x="122771" y="124456"/>
                </a:lnTo>
                <a:lnTo>
                  <a:pt x="131734" y="122457"/>
                </a:lnTo>
                <a:lnTo>
                  <a:pt x="136027" y="120886"/>
                </a:lnTo>
                <a:lnTo>
                  <a:pt x="140142" y="118729"/>
                </a:lnTo>
                <a:lnTo>
                  <a:pt x="140142" y="107075"/>
                </a:lnTo>
                <a:lnTo>
                  <a:pt x="105609" y="107075"/>
                </a:lnTo>
                <a:lnTo>
                  <a:pt x="100614" y="105148"/>
                </a:lnTo>
                <a:lnTo>
                  <a:pt x="93431" y="97431"/>
                </a:lnTo>
                <a:lnTo>
                  <a:pt x="91515" y="92122"/>
                </a:lnTo>
                <a:lnTo>
                  <a:pt x="91274" y="85348"/>
                </a:lnTo>
                <a:lnTo>
                  <a:pt x="144822" y="85348"/>
                </a:lnTo>
                <a:lnTo>
                  <a:pt x="144822" y="69369"/>
                </a:lnTo>
                <a:lnTo>
                  <a:pt x="91787" y="69369"/>
                </a:lnTo>
                <a:lnTo>
                  <a:pt x="92238" y="62961"/>
                </a:lnTo>
                <a:lnTo>
                  <a:pt x="93913" y="58260"/>
                </a:lnTo>
                <a:lnTo>
                  <a:pt x="99703" y="52281"/>
                </a:lnTo>
                <a:lnTo>
                  <a:pt x="103347" y="50783"/>
                </a:lnTo>
                <a:lnTo>
                  <a:pt x="139690" y="50783"/>
                </a:lnTo>
                <a:lnTo>
                  <a:pt x="137273" y="46030"/>
                </a:lnTo>
                <a:lnTo>
                  <a:pt x="132980" y="41506"/>
                </a:lnTo>
                <a:lnTo>
                  <a:pt x="121891" y="35265"/>
                </a:lnTo>
                <a:lnTo>
                  <a:pt x="115284" y="33705"/>
                </a:lnTo>
                <a:close/>
              </a:path>
              <a:path extrusionOk="0" h="157479" w="603250">
                <a:moveTo>
                  <a:pt x="140142" y="100143"/>
                </a:moveTo>
                <a:lnTo>
                  <a:pt x="135482" y="102457"/>
                </a:lnTo>
                <a:lnTo>
                  <a:pt x="130959" y="104185"/>
                </a:lnTo>
                <a:lnTo>
                  <a:pt x="122142" y="106499"/>
                </a:lnTo>
                <a:lnTo>
                  <a:pt x="117284" y="107075"/>
                </a:lnTo>
                <a:lnTo>
                  <a:pt x="140142" y="107075"/>
                </a:lnTo>
                <a:lnTo>
                  <a:pt x="140142" y="100143"/>
                </a:lnTo>
                <a:close/>
              </a:path>
              <a:path extrusionOk="0" h="157479" w="603250">
                <a:moveTo>
                  <a:pt x="139690" y="50783"/>
                </a:moveTo>
                <a:lnTo>
                  <a:pt x="111326" y="50783"/>
                </a:lnTo>
                <a:lnTo>
                  <a:pt x="114258" y="51600"/>
                </a:lnTo>
                <a:lnTo>
                  <a:pt x="118865" y="54846"/>
                </a:lnTo>
                <a:lnTo>
                  <a:pt x="120593" y="57055"/>
                </a:lnTo>
                <a:lnTo>
                  <a:pt x="122928" y="62615"/>
                </a:lnTo>
                <a:lnTo>
                  <a:pt x="123525" y="65799"/>
                </a:lnTo>
                <a:lnTo>
                  <a:pt x="123577" y="69369"/>
                </a:lnTo>
                <a:lnTo>
                  <a:pt x="144822" y="69369"/>
                </a:lnTo>
                <a:lnTo>
                  <a:pt x="144822" y="65149"/>
                </a:lnTo>
                <a:lnTo>
                  <a:pt x="143304" y="57893"/>
                </a:lnTo>
                <a:lnTo>
                  <a:pt x="139690" y="50783"/>
                </a:lnTo>
                <a:close/>
              </a:path>
              <a:path extrusionOk="0" h="157479" w="603250">
                <a:moveTo>
                  <a:pt x="0" y="135179"/>
                </a:moveTo>
                <a:lnTo>
                  <a:pt x="0" y="155492"/>
                </a:lnTo>
                <a:lnTo>
                  <a:pt x="1591" y="155963"/>
                </a:lnTo>
                <a:lnTo>
                  <a:pt x="3507" y="156372"/>
                </a:lnTo>
                <a:lnTo>
                  <a:pt x="8010" y="157052"/>
                </a:lnTo>
                <a:lnTo>
                  <a:pt x="10617" y="157220"/>
                </a:lnTo>
                <a:lnTo>
                  <a:pt x="20376" y="157220"/>
                </a:lnTo>
                <a:lnTo>
                  <a:pt x="26355" y="155848"/>
                </a:lnTo>
                <a:lnTo>
                  <a:pt x="36700" y="150330"/>
                </a:lnTo>
                <a:lnTo>
                  <a:pt x="40742" y="145922"/>
                </a:lnTo>
                <a:lnTo>
                  <a:pt x="45126" y="136749"/>
                </a:lnTo>
                <a:lnTo>
                  <a:pt x="8816" y="136749"/>
                </a:lnTo>
                <a:lnTo>
                  <a:pt x="6889" y="136592"/>
                </a:lnTo>
                <a:lnTo>
                  <a:pt x="3277" y="135901"/>
                </a:lnTo>
                <a:lnTo>
                  <a:pt x="1591" y="135545"/>
                </a:lnTo>
                <a:lnTo>
                  <a:pt x="0" y="135179"/>
                </a:lnTo>
                <a:close/>
              </a:path>
              <a:path extrusionOk="0" h="157479" w="603250">
                <a:moveTo>
                  <a:pt x="47977" y="8271"/>
                </a:moveTo>
                <a:lnTo>
                  <a:pt x="24962" y="8271"/>
                </a:lnTo>
                <a:lnTo>
                  <a:pt x="24962" y="121744"/>
                </a:lnTo>
                <a:lnTo>
                  <a:pt x="24334" y="126048"/>
                </a:lnTo>
                <a:lnTo>
                  <a:pt x="21863" y="132027"/>
                </a:lnTo>
                <a:lnTo>
                  <a:pt x="20177" y="134069"/>
                </a:lnTo>
                <a:lnTo>
                  <a:pt x="15915" y="136226"/>
                </a:lnTo>
                <a:lnTo>
                  <a:pt x="13517" y="136749"/>
                </a:lnTo>
                <a:lnTo>
                  <a:pt x="45126" y="136749"/>
                </a:lnTo>
                <a:lnTo>
                  <a:pt x="46532" y="133807"/>
                </a:lnTo>
                <a:lnTo>
                  <a:pt x="47939" y="126048"/>
                </a:lnTo>
                <a:lnTo>
                  <a:pt x="47977" y="8271"/>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68" name="Google Shape;468;p32"/>
          <p:cNvSpPr txBox="1"/>
          <p:nvPr/>
        </p:nvSpPr>
        <p:spPr>
          <a:xfrm>
            <a:off x="571352" y="3453975"/>
            <a:ext cx="659100" cy="130500"/>
          </a:xfrm>
          <a:prstGeom prst="rect">
            <a:avLst/>
          </a:prstGeom>
          <a:noFill/>
          <a:ln>
            <a:noFill/>
          </a:ln>
        </p:spPr>
        <p:txBody>
          <a:bodyPr anchorCtr="0" anchor="t" bIns="0" lIns="0" spcFirstLastPara="1" rIns="0" wrap="square" tIns="9100">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Eve = 5</a:t>
            </a:r>
            <a:endParaRPr sz="787">
              <a:latin typeface="Open Sans"/>
              <a:ea typeface="Open Sans"/>
              <a:cs typeface="Open Sans"/>
              <a:sym typeface="Open Sans"/>
            </a:endParaRPr>
          </a:p>
        </p:txBody>
      </p:sp>
      <p:sp>
        <p:nvSpPr>
          <p:cNvPr id="469" name="Google Shape;469;p32"/>
          <p:cNvSpPr txBox="1"/>
          <p:nvPr/>
        </p:nvSpPr>
        <p:spPr>
          <a:xfrm>
            <a:off x="700276" y="3816138"/>
            <a:ext cx="275400" cy="140700"/>
          </a:xfrm>
          <a:prstGeom prst="rect">
            <a:avLst/>
          </a:prstGeom>
          <a:noFill/>
          <a:ln>
            <a:noFill/>
          </a:ln>
        </p:spPr>
        <p:txBody>
          <a:bodyPr anchorCtr="0" anchor="t" bIns="0" lIns="0" spcFirstLastPara="1" rIns="0" wrap="square" tIns="19325">
            <a:spAutoFit/>
          </a:bodyPr>
          <a:lstStyle/>
          <a:p>
            <a:pPr indent="-66708" lvl="0" marL="66708" marR="0" rtl="0" algn="l">
              <a:lnSpc>
                <a:spcPct val="111200"/>
              </a:lnSpc>
              <a:spcBef>
                <a:spcPts val="0"/>
              </a:spcBef>
              <a:spcAft>
                <a:spcPts val="0"/>
              </a:spcAft>
              <a:buNone/>
            </a:pPr>
            <a:r>
              <a:rPr b="1" lang="en" sz="787">
                <a:solidFill>
                  <a:srgbClr val="221F1F"/>
                </a:solidFill>
                <a:latin typeface="Open Sans"/>
                <a:ea typeface="Open Sans"/>
                <a:cs typeface="Open Sans"/>
                <a:sym typeface="Open Sans"/>
              </a:rPr>
              <a:t>Eve 5</a:t>
            </a:r>
            <a:endParaRPr sz="787">
              <a:latin typeface="Open Sans"/>
              <a:ea typeface="Open Sans"/>
              <a:cs typeface="Open Sans"/>
              <a:sym typeface="Open Sans"/>
            </a:endParaRPr>
          </a:p>
        </p:txBody>
      </p:sp>
      <p:sp>
        <p:nvSpPr>
          <p:cNvPr id="470" name="Google Shape;470;p32"/>
          <p:cNvSpPr/>
          <p:nvPr/>
        </p:nvSpPr>
        <p:spPr>
          <a:xfrm>
            <a:off x="1347239" y="3799162"/>
            <a:ext cx="165044" cy="94094"/>
          </a:xfrm>
          <a:custGeom>
            <a:rect b="b" l="l" r="r" t="t"/>
            <a:pathLst>
              <a:path extrusionOk="0" h="157479" w="276225">
                <a:moveTo>
                  <a:pt x="189711" y="53380"/>
                </a:moveTo>
                <a:lnTo>
                  <a:pt x="167062" y="53380"/>
                </a:lnTo>
                <a:lnTo>
                  <a:pt x="167062" y="123378"/>
                </a:lnTo>
                <a:lnTo>
                  <a:pt x="189711" y="123378"/>
                </a:lnTo>
                <a:lnTo>
                  <a:pt x="189711" y="53380"/>
                </a:lnTo>
                <a:close/>
              </a:path>
              <a:path extrusionOk="0" h="157479" w="276225">
                <a:moveTo>
                  <a:pt x="248610" y="53380"/>
                </a:moveTo>
                <a:lnTo>
                  <a:pt x="225961" y="53380"/>
                </a:lnTo>
                <a:lnTo>
                  <a:pt x="225961" y="123378"/>
                </a:lnTo>
                <a:lnTo>
                  <a:pt x="248610" y="123378"/>
                </a:lnTo>
                <a:lnTo>
                  <a:pt x="248610" y="53380"/>
                </a:lnTo>
                <a:close/>
              </a:path>
              <a:path extrusionOk="0" h="157479" w="276225">
                <a:moveTo>
                  <a:pt x="200810" y="0"/>
                </a:moveTo>
                <a:lnTo>
                  <a:pt x="190413" y="0"/>
                </a:lnTo>
                <a:lnTo>
                  <a:pt x="185219" y="858"/>
                </a:lnTo>
                <a:lnTo>
                  <a:pt x="167062" y="35349"/>
                </a:lnTo>
                <a:lnTo>
                  <a:pt x="154581" y="41820"/>
                </a:lnTo>
                <a:lnTo>
                  <a:pt x="154581" y="53380"/>
                </a:lnTo>
                <a:lnTo>
                  <a:pt x="209323" y="53380"/>
                </a:lnTo>
                <a:lnTo>
                  <a:pt x="209323" y="35349"/>
                </a:lnTo>
                <a:lnTo>
                  <a:pt x="189711" y="35349"/>
                </a:lnTo>
                <a:lnTo>
                  <a:pt x="189711" y="26690"/>
                </a:lnTo>
                <a:lnTo>
                  <a:pt x="190444" y="24114"/>
                </a:lnTo>
                <a:lnTo>
                  <a:pt x="193365" y="20062"/>
                </a:lnTo>
                <a:lnTo>
                  <a:pt x="195679" y="19067"/>
                </a:lnTo>
                <a:lnTo>
                  <a:pt x="212226" y="19067"/>
                </a:lnTo>
                <a:lnTo>
                  <a:pt x="217270" y="3706"/>
                </a:lnTo>
                <a:lnTo>
                  <a:pt x="214998" y="2764"/>
                </a:lnTo>
                <a:lnTo>
                  <a:pt x="212045" y="1905"/>
                </a:lnTo>
                <a:lnTo>
                  <a:pt x="204820" y="387"/>
                </a:lnTo>
                <a:lnTo>
                  <a:pt x="200810" y="0"/>
                </a:lnTo>
                <a:close/>
              </a:path>
              <a:path extrusionOk="0" h="157479" w="276225">
                <a:moveTo>
                  <a:pt x="259709" y="0"/>
                </a:moveTo>
                <a:lnTo>
                  <a:pt x="249311" y="0"/>
                </a:lnTo>
                <a:lnTo>
                  <a:pt x="244118" y="858"/>
                </a:lnTo>
                <a:lnTo>
                  <a:pt x="225961" y="35349"/>
                </a:lnTo>
                <a:lnTo>
                  <a:pt x="213480" y="41820"/>
                </a:lnTo>
                <a:lnTo>
                  <a:pt x="213480" y="53380"/>
                </a:lnTo>
                <a:lnTo>
                  <a:pt x="268222" y="53380"/>
                </a:lnTo>
                <a:lnTo>
                  <a:pt x="268222" y="35349"/>
                </a:lnTo>
                <a:lnTo>
                  <a:pt x="248610" y="35349"/>
                </a:lnTo>
                <a:lnTo>
                  <a:pt x="248610" y="26690"/>
                </a:lnTo>
                <a:lnTo>
                  <a:pt x="249343" y="24114"/>
                </a:lnTo>
                <a:lnTo>
                  <a:pt x="252264" y="20062"/>
                </a:lnTo>
                <a:lnTo>
                  <a:pt x="254578" y="19067"/>
                </a:lnTo>
                <a:lnTo>
                  <a:pt x="271125" y="19067"/>
                </a:lnTo>
                <a:lnTo>
                  <a:pt x="276169" y="3706"/>
                </a:lnTo>
                <a:lnTo>
                  <a:pt x="273897" y="2764"/>
                </a:lnTo>
                <a:lnTo>
                  <a:pt x="270944" y="1905"/>
                </a:lnTo>
                <a:lnTo>
                  <a:pt x="263719" y="387"/>
                </a:lnTo>
                <a:lnTo>
                  <a:pt x="259709" y="0"/>
                </a:lnTo>
                <a:close/>
              </a:path>
              <a:path extrusionOk="0" h="157479" w="276225">
                <a:moveTo>
                  <a:pt x="212226" y="19067"/>
                </a:moveTo>
                <a:lnTo>
                  <a:pt x="201470" y="19067"/>
                </a:lnTo>
                <a:lnTo>
                  <a:pt x="203805" y="19297"/>
                </a:lnTo>
                <a:lnTo>
                  <a:pt x="207868" y="20240"/>
                </a:lnTo>
                <a:lnTo>
                  <a:pt x="209742" y="20763"/>
                </a:lnTo>
                <a:lnTo>
                  <a:pt x="211480" y="21339"/>
                </a:lnTo>
                <a:lnTo>
                  <a:pt x="212226" y="19067"/>
                </a:lnTo>
                <a:close/>
              </a:path>
              <a:path extrusionOk="0" h="157479" w="276225">
                <a:moveTo>
                  <a:pt x="271125" y="19067"/>
                </a:moveTo>
                <a:lnTo>
                  <a:pt x="260369" y="19067"/>
                </a:lnTo>
                <a:lnTo>
                  <a:pt x="262704" y="19297"/>
                </a:lnTo>
                <a:lnTo>
                  <a:pt x="266766" y="20240"/>
                </a:lnTo>
                <a:lnTo>
                  <a:pt x="268651" y="20763"/>
                </a:lnTo>
                <a:lnTo>
                  <a:pt x="270379" y="21339"/>
                </a:lnTo>
                <a:lnTo>
                  <a:pt x="271125" y="19067"/>
                </a:lnTo>
                <a:close/>
              </a:path>
              <a:path extrusionOk="0" h="157479" w="276225">
                <a:moveTo>
                  <a:pt x="115441" y="33705"/>
                </a:moveTo>
                <a:lnTo>
                  <a:pt x="99944" y="33705"/>
                </a:lnTo>
                <a:lnTo>
                  <a:pt x="93086" y="35423"/>
                </a:lnTo>
                <a:lnTo>
                  <a:pt x="69707" y="65856"/>
                </a:lnTo>
                <a:lnTo>
                  <a:pt x="68469" y="79997"/>
                </a:lnTo>
                <a:lnTo>
                  <a:pt x="68810" y="87273"/>
                </a:lnTo>
                <a:lnTo>
                  <a:pt x="95421" y="123326"/>
                </a:lnTo>
                <a:lnTo>
                  <a:pt x="102792" y="124949"/>
                </a:lnTo>
                <a:lnTo>
                  <a:pt x="117493" y="124949"/>
                </a:lnTo>
                <a:lnTo>
                  <a:pt x="122928" y="124446"/>
                </a:lnTo>
                <a:lnTo>
                  <a:pt x="131891" y="122457"/>
                </a:lnTo>
                <a:lnTo>
                  <a:pt x="136184" y="120875"/>
                </a:lnTo>
                <a:lnTo>
                  <a:pt x="140299" y="118729"/>
                </a:lnTo>
                <a:lnTo>
                  <a:pt x="140299" y="107075"/>
                </a:lnTo>
                <a:lnTo>
                  <a:pt x="105755" y="107075"/>
                </a:lnTo>
                <a:lnTo>
                  <a:pt x="100771" y="105148"/>
                </a:lnTo>
                <a:lnTo>
                  <a:pt x="93588" y="97431"/>
                </a:lnTo>
                <a:lnTo>
                  <a:pt x="91672" y="92122"/>
                </a:lnTo>
                <a:lnTo>
                  <a:pt x="91421" y="85348"/>
                </a:lnTo>
                <a:lnTo>
                  <a:pt x="144969" y="85348"/>
                </a:lnTo>
                <a:lnTo>
                  <a:pt x="144969" y="69359"/>
                </a:lnTo>
                <a:lnTo>
                  <a:pt x="91944" y="69359"/>
                </a:lnTo>
                <a:lnTo>
                  <a:pt x="92395" y="62961"/>
                </a:lnTo>
                <a:lnTo>
                  <a:pt x="94059" y="58270"/>
                </a:lnTo>
                <a:lnTo>
                  <a:pt x="99850" y="52291"/>
                </a:lnTo>
                <a:lnTo>
                  <a:pt x="103504" y="50783"/>
                </a:lnTo>
                <a:lnTo>
                  <a:pt x="139835" y="50783"/>
                </a:lnTo>
                <a:lnTo>
                  <a:pt x="137419" y="46040"/>
                </a:lnTo>
                <a:lnTo>
                  <a:pt x="133147" y="41506"/>
                </a:lnTo>
                <a:lnTo>
                  <a:pt x="122048" y="35265"/>
                </a:lnTo>
                <a:lnTo>
                  <a:pt x="115441" y="33705"/>
                </a:lnTo>
                <a:close/>
              </a:path>
              <a:path extrusionOk="0" h="157479" w="276225">
                <a:moveTo>
                  <a:pt x="140299" y="100154"/>
                </a:moveTo>
                <a:lnTo>
                  <a:pt x="135639" y="102457"/>
                </a:lnTo>
                <a:lnTo>
                  <a:pt x="131105" y="104195"/>
                </a:lnTo>
                <a:lnTo>
                  <a:pt x="122299" y="106499"/>
                </a:lnTo>
                <a:lnTo>
                  <a:pt x="117441" y="107075"/>
                </a:lnTo>
                <a:lnTo>
                  <a:pt x="140299" y="107075"/>
                </a:lnTo>
                <a:lnTo>
                  <a:pt x="140299" y="100154"/>
                </a:lnTo>
                <a:close/>
              </a:path>
              <a:path extrusionOk="0" h="157479" w="276225">
                <a:moveTo>
                  <a:pt x="139835" y="50783"/>
                </a:moveTo>
                <a:lnTo>
                  <a:pt x="111483" y="50783"/>
                </a:lnTo>
                <a:lnTo>
                  <a:pt x="114415" y="51600"/>
                </a:lnTo>
                <a:lnTo>
                  <a:pt x="119012" y="54856"/>
                </a:lnTo>
                <a:lnTo>
                  <a:pt x="120750" y="57066"/>
                </a:lnTo>
                <a:lnTo>
                  <a:pt x="123074" y="62626"/>
                </a:lnTo>
                <a:lnTo>
                  <a:pt x="123682" y="65799"/>
                </a:lnTo>
                <a:lnTo>
                  <a:pt x="123734" y="69359"/>
                </a:lnTo>
                <a:lnTo>
                  <a:pt x="144969" y="69359"/>
                </a:lnTo>
                <a:lnTo>
                  <a:pt x="144969" y="65139"/>
                </a:lnTo>
                <a:lnTo>
                  <a:pt x="143461" y="57903"/>
                </a:lnTo>
                <a:lnTo>
                  <a:pt x="139835" y="50783"/>
                </a:lnTo>
                <a:close/>
              </a:path>
              <a:path extrusionOk="0" h="157479" w="276225">
                <a:moveTo>
                  <a:pt x="0" y="135179"/>
                </a:moveTo>
                <a:lnTo>
                  <a:pt x="0" y="155503"/>
                </a:lnTo>
                <a:lnTo>
                  <a:pt x="1591" y="155974"/>
                </a:lnTo>
                <a:lnTo>
                  <a:pt x="3507" y="156372"/>
                </a:lnTo>
                <a:lnTo>
                  <a:pt x="8010" y="157052"/>
                </a:lnTo>
                <a:lnTo>
                  <a:pt x="10617" y="157230"/>
                </a:lnTo>
                <a:lnTo>
                  <a:pt x="20376" y="157230"/>
                </a:lnTo>
                <a:lnTo>
                  <a:pt x="26355" y="155848"/>
                </a:lnTo>
                <a:lnTo>
                  <a:pt x="36710" y="150340"/>
                </a:lnTo>
                <a:lnTo>
                  <a:pt x="40742" y="145932"/>
                </a:lnTo>
                <a:lnTo>
                  <a:pt x="45122" y="136760"/>
                </a:lnTo>
                <a:lnTo>
                  <a:pt x="8816" y="136760"/>
                </a:lnTo>
                <a:lnTo>
                  <a:pt x="6900" y="136582"/>
                </a:lnTo>
                <a:lnTo>
                  <a:pt x="3287" y="135912"/>
                </a:lnTo>
                <a:lnTo>
                  <a:pt x="1591" y="135556"/>
                </a:lnTo>
                <a:lnTo>
                  <a:pt x="0" y="135179"/>
                </a:lnTo>
                <a:close/>
              </a:path>
              <a:path extrusionOk="0" h="157479" w="276225">
                <a:moveTo>
                  <a:pt x="47988" y="8271"/>
                </a:moveTo>
                <a:lnTo>
                  <a:pt x="24962" y="8271"/>
                </a:lnTo>
                <a:lnTo>
                  <a:pt x="24962" y="121744"/>
                </a:lnTo>
                <a:lnTo>
                  <a:pt x="24334" y="126048"/>
                </a:lnTo>
                <a:lnTo>
                  <a:pt x="21863" y="132037"/>
                </a:lnTo>
                <a:lnTo>
                  <a:pt x="20177" y="134069"/>
                </a:lnTo>
                <a:lnTo>
                  <a:pt x="15926" y="136215"/>
                </a:lnTo>
                <a:lnTo>
                  <a:pt x="13517" y="136760"/>
                </a:lnTo>
                <a:lnTo>
                  <a:pt x="45122" y="136760"/>
                </a:lnTo>
                <a:lnTo>
                  <a:pt x="46532" y="133807"/>
                </a:lnTo>
                <a:lnTo>
                  <a:pt x="47949" y="126048"/>
                </a:lnTo>
                <a:lnTo>
                  <a:pt x="47988" y="8271"/>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71" name="Google Shape;471;p32"/>
          <p:cNvSpPr txBox="1"/>
          <p:nvPr/>
        </p:nvSpPr>
        <p:spPr>
          <a:xfrm>
            <a:off x="1371469" y="3874399"/>
            <a:ext cx="119400" cy="130500"/>
          </a:xfrm>
          <a:prstGeom prst="rect">
            <a:avLst/>
          </a:prstGeom>
          <a:noFill/>
          <a:ln>
            <a:noFill/>
          </a:ln>
        </p:spPr>
        <p:txBody>
          <a:bodyPr anchorCtr="0" anchor="t" bIns="0" lIns="0" spcFirstLastPara="1" rIns="0" wrap="square" tIns="9100">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10</a:t>
            </a:r>
            <a:endParaRPr sz="787">
              <a:latin typeface="Open Sans"/>
              <a:ea typeface="Open Sans"/>
              <a:cs typeface="Open Sans"/>
              <a:sym typeface="Open Sans"/>
            </a:endParaRPr>
          </a:p>
        </p:txBody>
      </p:sp>
      <p:sp>
        <p:nvSpPr>
          <p:cNvPr id="472" name="Google Shape;472;p32"/>
          <p:cNvSpPr txBox="1"/>
          <p:nvPr/>
        </p:nvSpPr>
        <p:spPr>
          <a:xfrm>
            <a:off x="1349038" y="3260825"/>
            <a:ext cx="474600" cy="140700"/>
          </a:xfrm>
          <a:prstGeom prst="rect">
            <a:avLst/>
          </a:prstGeom>
          <a:noFill/>
          <a:ln>
            <a:noFill/>
          </a:ln>
        </p:spPr>
        <p:txBody>
          <a:bodyPr anchorCtr="0" anchor="t" bIns="0" lIns="0" spcFirstLastPara="1" rIns="0" wrap="square" tIns="19325">
            <a:spAutoFit/>
          </a:bodyPr>
          <a:lstStyle/>
          <a:p>
            <a:pPr indent="-133416" lvl="0" marL="133416" marR="0" rtl="0" algn="l">
              <a:lnSpc>
                <a:spcPct val="111200"/>
              </a:lnSpc>
              <a:spcBef>
                <a:spcPts val="0"/>
              </a:spcBef>
              <a:spcAft>
                <a:spcPts val="0"/>
              </a:spcAft>
              <a:buNone/>
            </a:pPr>
            <a:r>
              <a:rPr b="1" lang="en" sz="787">
                <a:solidFill>
                  <a:srgbClr val="221F1F"/>
                </a:solidFill>
                <a:latin typeface="Open Sans"/>
                <a:ea typeface="Open Sans"/>
                <a:cs typeface="Open Sans"/>
                <a:sym typeface="Open Sans"/>
              </a:rPr>
              <a:t>Marcia 5</a:t>
            </a:r>
            <a:endParaRPr sz="787">
              <a:latin typeface="Open Sans"/>
              <a:ea typeface="Open Sans"/>
              <a:cs typeface="Open Sans"/>
              <a:sym typeface="Open Sans"/>
            </a:endParaRPr>
          </a:p>
        </p:txBody>
      </p:sp>
      <p:sp>
        <p:nvSpPr>
          <p:cNvPr id="473" name="Google Shape;473;p32"/>
          <p:cNvSpPr txBox="1"/>
          <p:nvPr/>
        </p:nvSpPr>
        <p:spPr>
          <a:xfrm>
            <a:off x="2565043" y="3807650"/>
            <a:ext cx="275400" cy="140700"/>
          </a:xfrm>
          <a:prstGeom prst="rect">
            <a:avLst/>
          </a:prstGeom>
          <a:noFill/>
          <a:ln>
            <a:noFill/>
          </a:ln>
        </p:spPr>
        <p:txBody>
          <a:bodyPr anchorCtr="0" anchor="t" bIns="0" lIns="0" spcFirstLastPara="1" rIns="0" wrap="square" tIns="19325">
            <a:spAutoFit/>
          </a:bodyPr>
          <a:lstStyle/>
          <a:p>
            <a:pPr indent="-66708" lvl="0" marL="66708" marR="0" rtl="0" algn="l">
              <a:lnSpc>
                <a:spcPct val="111200"/>
              </a:lnSpc>
              <a:spcBef>
                <a:spcPts val="0"/>
              </a:spcBef>
              <a:spcAft>
                <a:spcPts val="0"/>
              </a:spcAft>
              <a:buNone/>
            </a:pPr>
            <a:r>
              <a:rPr b="1" lang="en" sz="787">
                <a:solidFill>
                  <a:srgbClr val="221F1F"/>
                </a:solidFill>
                <a:latin typeface="Open Sans"/>
                <a:ea typeface="Open Sans"/>
                <a:cs typeface="Open Sans"/>
                <a:sym typeface="Open Sans"/>
              </a:rPr>
              <a:t>Eve 5</a:t>
            </a:r>
            <a:endParaRPr sz="787">
              <a:latin typeface="Open Sans"/>
              <a:ea typeface="Open Sans"/>
              <a:cs typeface="Open Sans"/>
              <a:sym typeface="Open Sans"/>
            </a:endParaRPr>
          </a:p>
        </p:txBody>
      </p:sp>
      <p:sp>
        <p:nvSpPr>
          <p:cNvPr id="474" name="Google Shape;474;p32"/>
          <p:cNvSpPr/>
          <p:nvPr/>
        </p:nvSpPr>
        <p:spPr>
          <a:xfrm>
            <a:off x="3181443" y="3799132"/>
            <a:ext cx="162388" cy="94094"/>
          </a:xfrm>
          <a:custGeom>
            <a:rect b="b" l="l" r="r" t="t"/>
            <a:pathLst>
              <a:path extrusionOk="0" h="157479" w="271779">
                <a:moveTo>
                  <a:pt x="185146" y="53380"/>
                </a:moveTo>
                <a:lnTo>
                  <a:pt x="162497" y="53380"/>
                </a:lnTo>
                <a:lnTo>
                  <a:pt x="162497" y="123378"/>
                </a:lnTo>
                <a:lnTo>
                  <a:pt x="185146" y="123378"/>
                </a:lnTo>
                <a:lnTo>
                  <a:pt x="185146" y="53380"/>
                </a:lnTo>
                <a:close/>
              </a:path>
              <a:path extrusionOk="0" h="157479" w="271779">
                <a:moveTo>
                  <a:pt x="244044" y="53380"/>
                </a:moveTo>
                <a:lnTo>
                  <a:pt x="221396" y="53380"/>
                </a:lnTo>
                <a:lnTo>
                  <a:pt x="221396" y="123378"/>
                </a:lnTo>
                <a:lnTo>
                  <a:pt x="244044" y="123378"/>
                </a:lnTo>
                <a:lnTo>
                  <a:pt x="244044" y="53380"/>
                </a:lnTo>
                <a:close/>
              </a:path>
              <a:path extrusionOk="0" h="157479" w="271779">
                <a:moveTo>
                  <a:pt x="196245" y="0"/>
                </a:moveTo>
                <a:lnTo>
                  <a:pt x="185837" y="0"/>
                </a:lnTo>
                <a:lnTo>
                  <a:pt x="180654" y="858"/>
                </a:lnTo>
                <a:lnTo>
                  <a:pt x="162497" y="35349"/>
                </a:lnTo>
                <a:lnTo>
                  <a:pt x="150016" y="41820"/>
                </a:lnTo>
                <a:lnTo>
                  <a:pt x="150016" y="53380"/>
                </a:lnTo>
                <a:lnTo>
                  <a:pt x="204758" y="53380"/>
                </a:lnTo>
                <a:lnTo>
                  <a:pt x="204758" y="35349"/>
                </a:lnTo>
                <a:lnTo>
                  <a:pt x="185146" y="35349"/>
                </a:lnTo>
                <a:lnTo>
                  <a:pt x="185146" y="26690"/>
                </a:lnTo>
                <a:lnTo>
                  <a:pt x="185879" y="24114"/>
                </a:lnTo>
                <a:lnTo>
                  <a:pt x="188800" y="20062"/>
                </a:lnTo>
                <a:lnTo>
                  <a:pt x="191114" y="19057"/>
                </a:lnTo>
                <a:lnTo>
                  <a:pt x="207664" y="19057"/>
                </a:lnTo>
                <a:lnTo>
                  <a:pt x="212705" y="3706"/>
                </a:lnTo>
                <a:lnTo>
                  <a:pt x="210433" y="2764"/>
                </a:lnTo>
                <a:lnTo>
                  <a:pt x="207480" y="1905"/>
                </a:lnTo>
                <a:lnTo>
                  <a:pt x="200255" y="376"/>
                </a:lnTo>
                <a:lnTo>
                  <a:pt x="196245" y="0"/>
                </a:lnTo>
                <a:close/>
              </a:path>
              <a:path extrusionOk="0" h="157479" w="271779">
                <a:moveTo>
                  <a:pt x="255144" y="0"/>
                </a:moveTo>
                <a:lnTo>
                  <a:pt x="244736" y="0"/>
                </a:lnTo>
                <a:lnTo>
                  <a:pt x="239552" y="858"/>
                </a:lnTo>
                <a:lnTo>
                  <a:pt x="221396" y="35349"/>
                </a:lnTo>
                <a:lnTo>
                  <a:pt x="208915" y="41820"/>
                </a:lnTo>
                <a:lnTo>
                  <a:pt x="208915" y="53380"/>
                </a:lnTo>
                <a:lnTo>
                  <a:pt x="263656" y="53380"/>
                </a:lnTo>
                <a:lnTo>
                  <a:pt x="263656" y="35349"/>
                </a:lnTo>
                <a:lnTo>
                  <a:pt x="244044" y="35349"/>
                </a:lnTo>
                <a:lnTo>
                  <a:pt x="244044" y="26690"/>
                </a:lnTo>
                <a:lnTo>
                  <a:pt x="244777" y="24114"/>
                </a:lnTo>
                <a:lnTo>
                  <a:pt x="247699" y="20062"/>
                </a:lnTo>
                <a:lnTo>
                  <a:pt x="250013" y="19057"/>
                </a:lnTo>
                <a:lnTo>
                  <a:pt x="266563" y="19057"/>
                </a:lnTo>
                <a:lnTo>
                  <a:pt x="271604" y="3706"/>
                </a:lnTo>
                <a:lnTo>
                  <a:pt x="269332" y="2764"/>
                </a:lnTo>
                <a:lnTo>
                  <a:pt x="266379" y="1905"/>
                </a:lnTo>
                <a:lnTo>
                  <a:pt x="259154" y="376"/>
                </a:lnTo>
                <a:lnTo>
                  <a:pt x="255144" y="0"/>
                </a:lnTo>
                <a:close/>
              </a:path>
              <a:path extrusionOk="0" h="157479" w="271779">
                <a:moveTo>
                  <a:pt x="207664" y="19057"/>
                </a:moveTo>
                <a:lnTo>
                  <a:pt x="196904" y="19057"/>
                </a:lnTo>
                <a:lnTo>
                  <a:pt x="199240" y="19297"/>
                </a:lnTo>
                <a:lnTo>
                  <a:pt x="203292" y="20240"/>
                </a:lnTo>
                <a:lnTo>
                  <a:pt x="205176" y="20763"/>
                </a:lnTo>
                <a:lnTo>
                  <a:pt x="206915" y="21339"/>
                </a:lnTo>
                <a:lnTo>
                  <a:pt x="207664" y="19057"/>
                </a:lnTo>
                <a:close/>
              </a:path>
              <a:path extrusionOk="0" h="157479" w="271779">
                <a:moveTo>
                  <a:pt x="266563" y="19057"/>
                </a:moveTo>
                <a:lnTo>
                  <a:pt x="255803" y="19057"/>
                </a:lnTo>
                <a:lnTo>
                  <a:pt x="258138" y="19297"/>
                </a:lnTo>
                <a:lnTo>
                  <a:pt x="262190" y="20240"/>
                </a:lnTo>
                <a:lnTo>
                  <a:pt x="264075" y="20763"/>
                </a:lnTo>
                <a:lnTo>
                  <a:pt x="265813" y="21339"/>
                </a:lnTo>
                <a:lnTo>
                  <a:pt x="266563" y="19057"/>
                </a:lnTo>
                <a:close/>
              </a:path>
              <a:path extrusionOk="0" h="157479" w="271779">
                <a:moveTo>
                  <a:pt x="113148" y="33705"/>
                </a:moveTo>
                <a:lnTo>
                  <a:pt x="97651" y="33705"/>
                </a:lnTo>
                <a:lnTo>
                  <a:pt x="90803" y="35423"/>
                </a:lnTo>
                <a:lnTo>
                  <a:pt x="67420" y="65856"/>
                </a:lnTo>
                <a:lnTo>
                  <a:pt x="66186" y="79997"/>
                </a:lnTo>
                <a:lnTo>
                  <a:pt x="66528" y="87273"/>
                </a:lnTo>
                <a:lnTo>
                  <a:pt x="93138" y="123326"/>
                </a:lnTo>
                <a:lnTo>
                  <a:pt x="100499" y="124949"/>
                </a:lnTo>
                <a:lnTo>
                  <a:pt x="115211" y="124949"/>
                </a:lnTo>
                <a:lnTo>
                  <a:pt x="120645" y="124446"/>
                </a:lnTo>
                <a:lnTo>
                  <a:pt x="129608" y="122457"/>
                </a:lnTo>
                <a:lnTo>
                  <a:pt x="133901" y="120875"/>
                </a:lnTo>
                <a:lnTo>
                  <a:pt x="138006" y="118729"/>
                </a:lnTo>
                <a:lnTo>
                  <a:pt x="138006" y="107075"/>
                </a:lnTo>
                <a:lnTo>
                  <a:pt x="103473" y="107075"/>
                </a:lnTo>
                <a:lnTo>
                  <a:pt x="98489" y="105148"/>
                </a:lnTo>
                <a:lnTo>
                  <a:pt x="91306" y="97431"/>
                </a:lnTo>
                <a:lnTo>
                  <a:pt x="89389" y="92122"/>
                </a:lnTo>
                <a:lnTo>
                  <a:pt x="89138" y="85348"/>
                </a:lnTo>
                <a:lnTo>
                  <a:pt x="142686" y="85348"/>
                </a:lnTo>
                <a:lnTo>
                  <a:pt x="142686" y="69359"/>
                </a:lnTo>
                <a:lnTo>
                  <a:pt x="89662" y="69359"/>
                </a:lnTo>
                <a:lnTo>
                  <a:pt x="90101" y="62961"/>
                </a:lnTo>
                <a:lnTo>
                  <a:pt x="91777" y="58270"/>
                </a:lnTo>
                <a:lnTo>
                  <a:pt x="97567" y="52291"/>
                </a:lnTo>
                <a:lnTo>
                  <a:pt x="101222" y="50783"/>
                </a:lnTo>
                <a:lnTo>
                  <a:pt x="137552" y="50783"/>
                </a:lnTo>
                <a:lnTo>
                  <a:pt x="135137" y="46040"/>
                </a:lnTo>
                <a:lnTo>
                  <a:pt x="130854" y="41506"/>
                </a:lnTo>
                <a:lnTo>
                  <a:pt x="119765" y="35265"/>
                </a:lnTo>
                <a:lnTo>
                  <a:pt x="113148" y="33705"/>
                </a:lnTo>
                <a:close/>
              </a:path>
              <a:path extrusionOk="0" h="157479" w="271779">
                <a:moveTo>
                  <a:pt x="138006" y="100154"/>
                </a:moveTo>
                <a:lnTo>
                  <a:pt x="133357" y="102457"/>
                </a:lnTo>
                <a:lnTo>
                  <a:pt x="128833" y="104195"/>
                </a:lnTo>
                <a:lnTo>
                  <a:pt x="120017" y="106499"/>
                </a:lnTo>
                <a:lnTo>
                  <a:pt x="115158" y="107075"/>
                </a:lnTo>
                <a:lnTo>
                  <a:pt x="138006" y="107075"/>
                </a:lnTo>
                <a:lnTo>
                  <a:pt x="138006" y="100154"/>
                </a:lnTo>
                <a:close/>
              </a:path>
              <a:path extrusionOk="0" h="157479" w="271779">
                <a:moveTo>
                  <a:pt x="137552" y="50783"/>
                </a:moveTo>
                <a:lnTo>
                  <a:pt x="109200" y="50783"/>
                </a:lnTo>
                <a:lnTo>
                  <a:pt x="112122" y="51600"/>
                </a:lnTo>
                <a:lnTo>
                  <a:pt x="116729" y="54856"/>
                </a:lnTo>
                <a:lnTo>
                  <a:pt x="118467" y="57066"/>
                </a:lnTo>
                <a:lnTo>
                  <a:pt x="120792" y="62626"/>
                </a:lnTo>
                <a:lnTo>
                  <a:pt x="121399" y="65799"/>
                </a:lnTo>
                <a:lnTo>
                  <a:pt x="121451" y="69359"/>
                </a:lnTo>
                <a:lnTo>
                  <a:pt x="142686" y="69359"/>
                </a:lnTo>
                <a:lnTo>
                  <a:pt x="142686" y="65139"/>
                </a:lnTo>
                <a:lnTo>
                  <a:pt x="141178" y="57903"/>
                </a:lnTo>
                <a:lnTo>
                  <a:pt x="137552" y="50783"/>
                </a:lnTo>
                <a:close/>
              </a:path>
              <a:path extrusionOk="0" h="157479" w="271779">
                <a:moveTo>
                  <a:pt x="0" y="135179"/>
                </a:moveTo>
                <a:lnTo>
                  <a:pt x="0" y="155503"/>
                </a:lnTo>
                <a:lnTo>
                  <a:pt x="1581" y="155974"/>
                </a:lnTo>
                <a:lnTo>
                  <a:pt x="3507" y="156372"/>
                </a:lnTo>
                <a:lnTo>
                  <a:pt x="8010" y="157052"/>
                </a:lnTo>
                <a:lnTo>
                  <a:pt x="10617" y="157230"/>
                </a:lnTo>
                <a:lnTo>
                  <a:pt x="20376" y="157230"/>
                </a:lnTo>
                <a:lnTo>
                  <a:pt x="26355" y="155848"/>
                </a:lnTo>
                <a:lnTo>
                  <a:pt x="36700" y="150340"/>
                </a:lnTo>
                <a:lnTo>
                  <a:pt x="40731" y="145932"/>
                </a:lnTo>
                <a:lnTo>
                  <a:pt x="45119" y="136760"/>
                </a:lnTo>
                <a:lnTo>
                  <a:pt x="8816" y="136760"/>
                </a:lnTo>
                <a:lnTo>
                  <a:pt x="6900" y="136582"/>
                </a:lnTo>
                <a:lnTo>
                  <a:pt x="3277" y="135912"/>
                </a:lnTo>
                <a:lnTo>
                  <a:pt x="1581" y="135556"/>
                </a:lnTo>
                <a:lnTo>
                  <a:pt x="0" y="135179"/>
                </a:lnTo>
                <a:close/>
              </a:path>
              <a:path extrusionOk="0" h="157479" w="271779">
                <a:moveTo>
                  <a:pt x="47977" y="8271"/>
                </a:moveTo>
                <a:lnTo>
                  <a:pt x="24952" y="8271"/>
                </a:lnTo>
                <a:lnTo>
                  <a:pt x="24952" y="121744"/>
                </a:lnTo>
                <a:lnTo>
                  <a:pt x="24334" y="126048"/>
                </a:lnTo>
                <a:lnTo>
                  <a:pt x="21863" y="132037"/>
                </a:lnTo>
                <a:lnTo>
                  <a:pt x="20177" y="134069"/>
                </a:lnTo>
                <a:lnTo>
                  <a:pt x="15915" y="136215"/>
                </a:lnTo>
                <a:lnTo>
                  <a:pt x="13517" y="136760"/>
                </a:lnTo>
                <a:lnTo>
                  <a:pt x="45119" y="136760"/>
                </a:lnTo>
                <a:lnTo>
                  <a:pt x="46532" y="133807"/>
                </a:lnTo>
                <a:lnTo>
                  <a:pt x="47939" y="126048"/>
                </a:lnTo>
                <a:lnTo>
                  <a:pt x="47977" y="8271"/>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75" name="Google Shape;475;p32"/>
          <p:cNvSpPr txBox="1"/>
          <p:nvPr/>
        </p:nvSpPr>
        <p:spPr>
          <a:xfrm>
            <a:off x="3104376" y="3874375"/>
            <a:ext cx="474600" cy="130500"/>
          </a:xfrm>
          <a:prstGeom prst="rect">
            <a:avLst/>
          </a:prstGeom>
          <a:noFill/>
          <a:ln>
            <a:noFill/>
          </a:ln>
        </p:spPr>
        <p:txBody>
          <a:bodyPr anchorCtr="0" anchor="t" bIns="0" lIns="0" spcFirstLastPara="1" rIns="0" wrap="square" tIns="9100">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10 </a:t>
            </a:r>
            <a:r>
              <a:rPr b="1" lang="en" sz="787">
                <a:solidFill>
                  <a:srgbClr val="812F33"/>
                </a:solidFill>
                <a:latin typeface="Open Sans"/>
                <a:ea typeface="Open Sans"/>
                <a:cs typeface="Open Sans"/>
                <a:sym typeface="Open Sans"/>
              </a:rPr>
              <a:t>(12)</a:t>
            </a:r>
            <a:endParaRPr sz="787">
              <a:latin typeface="Open Sans"/>
              <a:ea typeface="Open Sans"/>
              <a:cs typeface="Open Sans"/>
              <a:sym typeface="Open Sans"/>
            </a:endParaRPr>
          </a:p>
        </p:txBody>
      </p:sp>
      <p:sp>
        <p:nvSpPr>
          <p:cNvPr id="476" name="Google Shape;476;p32"/>
          <p:cNvSpPr txBox="1"/>
          <p:nvPr/>
        </p:nvSpPr>
        <p:spPr>
          <a:xfrm>
            <a:off x="3216235" y="3221275"/>
            <a:ext cx="474600" cy="486300"/>
          </a:xfrm>
          <a:prstGeom prst="rect">
            <a:avLst/>
          </a:prstGeom>
          <a:noFill/>
          <a:ln>
            <a:noFill/>
          </a:ln>
        </p:spPr>
        <p:txBody>
          <a:bodyPr anchorCtr="0" anchor="t" bIns="0" lIns="0" spcFirstLastPara="1" rIns="0" wrap="square" tIns="21250">
            <a:spAutoFit/>
          </a:bodyPr>
          <a:lstStyle/>
          <a:p>
            <a:pPr indent="-66708" lvl="0" marL="66708" marR="0" rtl="0" algn="l">
              <a:lnSpc>
                <a:spcPct val="106923"/>
              </a:lnSpc>
              <a:spcBef>
                <a:spcPts val="0"/>
              </a:spcBef>
              <a:spcAft>
                <a:spcPts val="0"/>
              </a:spcAft>
              <a:buNone/>
            </a:pPr>
            <a:r>
              <a:rPr b="1" lang="en" sz="787">
                <a:solidFill>
                  <a:srgbClr val="221F1F"/>
                </a:solidFill>
                <a:latin typeface="Open Sans"/>
                <a:ea typeface="Open Sans"/>
                <a:cs typeface="Open Sans"/>
                <a:sym typeface="Open Sans"/>
              </a:rPr>
              <a:t>Marcia 5</a:t>
            </a:r>
            <a:r>
              <a:rPr b="1" lang="en" sz="787">
                <a:solidFill>
                  <a:srgbClr val="221F1F"/>
                </a:solidFill>
                <a:latin typeface="Open Sans"/>
                <a:ea typeface="Open Sans"/>
                <a:cs typeface="Open Sans"/>
                <a:sym typeface="Open Sans"/>
              </a:rPr>
              <a:t> </a:t>
            </a:r>
            <a:r>
              <a:rPr b="1" lang="en" sz="787">
                <a:solidFill>
                  <a:srgbClr val="812F33"/>
                </a:solidFill>
                <a:latin typeface="Open Sans"/>
                <a:ea typeface="Open Sans"/>
                <a:cs typeface="Open Sans"/>
                <a:sym typeface="Open Sans"/>
              </a:rPr>
              <a:t>(3)</a:t>
            </a:r>
            <a:endParaRPr sz="787">
              <a:latin typeface="Open Sans"/>
              <a:ea typeface="Open Sans"/>
              <a:cs typeface="Open Sans"/>
              <a:sym typeface="Open Sans"/>
            </a:endParaRPr>
          </a:p>
          <a:p>
            <a:pPr indent="0" lvl="0" marL="166770" rtl="0" algn="l">
              <a:lnSpc>
                <a:spcPct val="100000"/>
              </a:lnSpc>
              <a:spcBef>
                <a:spcPts val="657"/>
              </a:spcBef>
              <a:spcAft>
                <a:spcPts val="0"/>
              </a:spcAft>
              <a:buNone/>
            </a:pPr>
            <a:r>
              <a:rPr b="1" lang="en" sz="787">
                <a:solidFill>
                  <a:srgbClr val="812F33"/>
                </a:solidFill>
                <a:latin typeface="Open Sans"/>
                <a:ea typeface="Open Sans"/>
                <a:cs typeface="Open Sans"/>
                <a:sym typeface="Open Sans"/>
              </a:rPr>
              <a:t>2</a:t>
            </a:r>
            <a:endParaRPr sz="787">
              <a:latin typeface="Open Sans"/>
              <a:ea typeface="Open Sans"/>
              <a:cs typeface="Open Sans"/>
              <a:sym typeface="Open Sans"/>
            </a:endParaRPr>
          </a:p>
        </p:txBody>
      </p:sp>
      <p:sp>
        <p:nvSpPr>
          <p:cNvPr id="477" name="Google Shape;477;p32"/>
          <p:cNvSpPr txBox="1"/>
          <p:nvPr/>
        </p:nvSpPr>
        <p:spPr>
          <a:xfrm>
            <a:off x="4347103" y="3768926"/>
            <a:ext cx="211800" cy="275700"/>
          </a:xfrm>
          <a:prstGeom prst="rect">
            <a:avLst/>
          </a:prstGeom>
          <a:noFill/>
          <a:ln>
            <a:noFill/>
          </a:ln>
        </p:spPr>
        <p:txBody>
          <a:bodyPr anchorCtr="0" anchor="t" bIns="0" lIns="0" spcFirstLastPara="1" rIns="0" wrap="square" tIns="19325">
            <a:spAutoFit/>
          </a:bodyPr>
          <a:lstStyle/>
          <a:p>
            <a:pPr indent="33354" lvl="0" marL="0" marR="0" rtl="0" algn="l">
              <a:lnSpc>
                <a:spcPct val="111200"/>
              </a:lnSpc>
              <a:spcBef>
                <a:spcPts val="0"/>
              </a:spcBef>
              <a:spcAft>
                <a:spcPts val="0"/>
              </a:spcAft>
              <a:buNone/>
            </a:pPr>
            <a:r>
              <a:rPr b="1" lang="en" sz="787">
                <a:solidFill>
                  <a:srgbClr val="221F1F"/>
                </a:solidFill>
                <a:latin typeface="Open Sans"/>
                <a:ea typeface="Open Sans"/>
                <a:cs typeface="Open Sans"/>
                <a:sym typeface="Open Sans"/>
              </a:rPr>
              <a:t>Eve 5 </a:t>
            </a:r>
            <a:r>
              <a:rPr b="1" lang="en" sz="787">
                <a:solidFill>
                  <a:srgbClr val="812F33"/>
                </a:solidFill>
                <a:latin typeface="Open Sans"/>
                <a:ea typeface="Open Sans"/>
                <a:cs typeface="Open Sans"/>
                <a:sym typeface="Open Sans"/>
              </a:rPr>
              <a:t>(7)</a:t>
            </a:r>
            <a:endParaRPr sz="787">
              <a:latin typeface="Open Sans"/>
              <a:ea typeface="Open Sans"/>
              <a:cs typeface="Open Sans"/>
              <a:sym typeface="Open Sans"/>
            </a:endParaRPr>
          </a:p>
        </p:txBody>
      </p:sp>
      <p:sp>
        <p:nvSpPr>
          <p:cNvPr id="478" name="Google Shape;478;p32"/>
          <p:cNvSpPr txBox="1"/>
          <p:nvPr/>
        </p:nvSpPr>
        <p:spPr>
          <a:xfrm>
            <a:off x="4812248" y="3929008"/>
            <a:ext cx="70800" cy="130500"/>
          </a:xfrm>
          <a:prstGeom prst="rect">
            <a:avLst/>
          </a:prstGeom>
          <a:noFill/>
          <a:ln>
            <a:noFill/>
          </a:ln>
        </p:spPr>
        <p:txBody>
          <a:bodyPr anchorCtr="0" anchor="t" bIns="0" lIns="0" spcFirstLastPara="1" rIns="0" wrap="square" tIns="9100">
            <a:spAutoFit/>
          </a:bodyPr>
          <a:lstStyle/>
          <a:p>
            <a:pPr indent="0" lvl="0" marL="0" rtl="0" algn="l">
              <a:lnSpc>
                <a:spcPct val="100000"/>
              </a:lnSpc>
              <a:spcBef>
                <a:spcPts val="0"/>
              </a:spcBef>
              <a:spcAft>
                <a:spcPts val="0"/>
              </a:spcAft>
              <a:buNone/>
            </a:pPr>
            <a:r>
              <a:rPr b="1" lang="en" sz="787">
                <a:solidFill>
                  <a:srgbClr val="812F33"/>
                </a:solidFill>
                <a:latin typeface="Open Sans"/>
                <a:ea typeface="Open Sans"/>
                <a:cs typeface="Open Sans"/>
                <a:sym typeface="Open Sans"/>
              </a:rPr>
              <a:t>2</a:t>
            </a:r>
            <a:endParaRPr sz="787">
              <a:latin typeface="Open Sans"/>
              <a:ea typeface="Open Sans"/>
              <a:cs typeface="Open Sans"/>
              <a:sym typeface="Open Sans"/>
            </a:endParaRPr>
          </a:p>
        </p:txBody>
      </p:sp>
      <p:sp>
        <p:nvSpPr>
          <p:cNvPr id="479" name="Google Shape;479;p32"/>
          <p:cNvSpPr/>
          <p:nvPr/>
        </p:nvSpPr>
        <p:spPr>
          <a:xfrm>
            <a:off x="5136737" y="3799132"/>
            <a:ext cx="158594" cy="94094"/>
          </a:xfrm>
          <a:custGeom>
            <a:rect b="b" l="l" r="r" t="t"/>
            <a:pathLst>
              <a:path extrusionOk="0" h="157479" w="265429">
                <a:moveTo>
                  <a:pt x="183114" y="53380"/>
                </a:moveTo>
                <a:lnTo>
                  <a:pt x="161597" y="53380"/>
                </a:lnTo>
                <a:lnTo>
                  <a:pt x="161597" y="123378"/>
                </a:lnTo>
                <a:lnTo>
                  <a:pt x="183114" y="123378"/>
                </a:lnTo>
                <a:lnTo>
                  <a:pt x="183114" y="53380"/>
                </a:lnTo>
                <a:close/>
              </a:path>
              <a:path extrusionOk="0" h="157479" w="265429">
                <a:moveTo>
                  <a:pt x="239071" y="53380"/>
                </a:moveTo>
                <a:lnTo>
                  <a:pt x="217553" y="53380"/>
                </a:lnTo>
                <a:lnTo>
                  <a:pt x="217553" y="123378"/>
                </a:lnTo>
                <a:lnTo>
                  <a:pt x="239071" y="123378"/>
                </a:lnTo>
                <a:lnTo>
                  <a:pt x="239071" y="53380"/>
                </a:lnTo>
                <a:close/>
              </a:path>
              <a:path extrusionOk="0" h="157479" w="265429">
                <a:moveTo>
                  <a:pt x="193659" y="0"/>
                </a:moveTo>
                <a:lnTo>
                  <a:pt x="183774" y="0"/>
                </a:lnTo>
                <a:lnTo>
                  <a:pt x="178853" y="848"/>
                </a:lnTo>
                <a:lnTo>
                  <a:pt x="161597" y="35349"/>
                </a:lnTo>
                <a:lnTo>
                  <a:pt x="149744" y="41810"/>
                </a:lnTo>
                <a:lnTo>
                  <a:pt x="149744" y="53380"/>
                </a:lnTo>
                <a:lnTo>
                  <a:pt x="201742" y="53380"/>
                </a:lnTo>
                <a:lnTo>
                  <a:pt x="201742" y="35349"/>
                </a:lnTo>
                <a:lnTo>
                  <a:pt x="183114" y="35349"/>
                </a:lnTo>
                <a:lnTo>
                  <a:pt x="183114" y="26690"/>
                </a:lnTo>
                <a:lnTo>
                  <a:pt x="183805" y="24103"/>
                </a:lnTo>
                <a:lnTo>
                  <a:pt x="186580" y="20062"/>
                </a:lnTo>
                <a:lnTo>
                  <a:pt x="188779" y="19057"/>
                </a:lnTo>
                <a:lnTo>
                  <a:pt x="204503" y="19057"/>
                </a:lnTo>
                <a:lnTo>
                  <a:pt x="209292" y="3706"/>
                </a:lnTo>
                <a:lnTo>
                  <a:pt x="207135" y="2753"/>
                </a:lnTo>
                <a:lnTo>
                  <a:pt x="204328" y="1905"/>
                </a:lnTo>
                <a:lnTo>
                  <a:pt x="197470" y="376"/>
                </a:lnTo>
                <a:lnTo>
                  <a:pt x="193659" y="0"/>
                </a:lnTo>
                <a:close/>
              </a:path>
              <a:path extrusionOk="0" h="157479" w="265429">
                <a:moveTo>
                  <a:pt x="249615" y="0"/>
                </a:moveTo>
                <a:lnTo>
                  <a:pt x="239730" y="0"/>
                </a:lnTo>
                <a:lnTo>
                  <a:pt x="234799" y="848"/>
                </a:lnTo>
                <a:lnTo>
                  <a:pt x="217553" y="35349"/>
                </a:lnTo>
                <a:lnTo>
                  <a:pt x="205700" y="41810"/>
                </a:lnTo>
                <a:lnTo>
                  <a:pt x="205700" y="53380"/>
                </a:lnTo>
                <a:lnTo>
                  <a:pt x="257698" y="53380"/>
                </a:lnTo>
                <a:lnTo>
                  <a:pt x="257698" y="35349"/>
                </a:lnTo>
                <a:lnTo>
                  <a:pt x="239071" y="35349"/>
                </a:lnTo>
                <a:lnTo>
                  <a:pt x="239071" y="26690"/>
                </a:lnTo>
                <a:lnTo>
                  <a:pt x="239762" y="24103"/>
                </a:lnTo>
                <a:lnTo>
                  <a:pt x="242537" y="20062"/>
                </a:lnTo>
                <a:lnTo>
                  <a:pt x="244736" y="19057"/>
                </a:lnTo>
                <a:lnTo>
                  <a:pt x="260450" y="19057"/>
                </a:lnTo>
                <a:lnTo>
                  <a:pt x="265248" y="3706"/>
                </a:lnTo>
                <a:lnTo>
                  <a:pt x="263091" y="2753"/>
                </a:lnTo>
                <a:lnTo>
                  <a:pt x="260285" y="1905"/>
                </a:lnTo>
                <a:lnTo>
                  <a:pt x="253416" y="376"/>
                </a:lnTo>
                <a:lnTo>
                  <a:pt x="249615" y="0"/>
                </a:lnTo>
                <a:close/>
              </a:path>
              <a:path extrusionOk="0" h="157479" w="265429">
                <a:moveTo>
                  <a:pt x="204503" y="19057"/>
                </a:moveTo>
                <a:lnTo>
                  <a:pt x="194287" y="19057"/>
                </a:lnTo>
                <a:lnTo>
                  <a:pt x="196496" y="19287"/>
                </a:lnTo>
                <a:lnTo>
                  <a:pt x="200360" y="20229"/>
                </a:lnTo>
                <a:lnTo>
                  <a:pt x="202140" y="20763"/>
                </a:lnTo>
                <a:lnTo>
                  <a:pt x="203794" y="21329"/>
                </a:lnTo>
                <a:lnTo>
                  <a:pt x="204503" y="19057"/>
                </a:lnTo>
                <a:close/>
              </a:path>
              <a:path extrusionOk="0" h="157479" w="265429">
                <a:moveTo>
                  <a:pt x="260450" y="19057"/>
                </a:moveTo>
                <a:lnTo>
                  <a:pt x="250243" y="19057"/>
                </a:lnTo>
                <a:lnTo>
                  <a:pt x="252453" y="19287"/>
                </a:lnTo>
                <a:lnTo>
                  <a:pt x="256316" y="20229"/>
                </a:lnTo>
                <a:lnTo>
                  <a:pt x="258096" y="20763"/>
                </a:lnTo>
                <a:lnTo>
                  <a:pt x="259740" y="21329"/>
                </a:lnTo>
                <a:lnTo>
                  <a:pt x="260450" y="19057"/>
                </a:lnTo>
                <a:close/>
              </a:path>
              <a:path extrusionOk="0" h="157479" w="265429">
                <a:moveTo>
                  <a:pt x="111106" y="33695"/>
                </a:moveTo>
                <a:lnTo>
                  <a:pt x="96384" y="33695"/>
                </a:lnTo>
                <a:lnTo>
                  <a:pt x="89871" y="35412"/>
                </a:lnTo>
                <a:lnTo>
                  <a:pt x="66784" y="72595"/>
                </a:lnTo>
                <a:lnTo>
                  <a:pt x="66490" y="79987"/>
                </a:lnTo>
                <a:lnTo>
                  <a:pt x="66814" y="87263"/>
                </a:lnTo>
                <a:lnTo>
                  <a:pt x="92101" y="123326"/>
                </a:lnTo>
                <a:lnTo>
                  <a:pt x="99096" y="124949"/>
                </a:lnTo>
                <a:lnTo>
                  <a:pt x="113064" y="124949"/>
                </a:lnTo>
                <a:lnTo>
                  <a:pt x="118226" y="124446"/>
                </a:lnTo>
                <a:lnTo>
                  <a:pt x="126739" y="122457"/>
                </a:lnTo>
                <a:lnTo>
                  <a:pt x="130823" y="120875"/>
                </a:lnTo>
                <a:lnTo>
                  <a:pt x="134728" y="118718"/>
                </a:lnTo>
                <a:lnTo>
                  <a:pt x="134728" y="107075"/>
                </a:lnTo>
                <a:lnTo>
                  <a:pt x="101913" y="107075"/>
                </a:lnTo>
                <a:lnTo>
                  <a:pt x="97169" y="105138"/>
                </a:lnTo>
                <a:lnTo>
                  <a:pt x="90353" y="97431"/>
                </a:lnTo>
                <a:lnTo>
                  <a:pt x="88531" y="92112"/>
                </a:lnTo>
                <a:lnTo>
                  <a:pt x="88300" y="85348"/>
                </a:lnTo>
                <a:lnTo>
                  <a:pt x="139168" y="85348"/>
                </a:lnTo>
                <a:lnTo>
                  <a:pt x="139168" y="69359"/>
                </a:lnTo>
                <a:lnTo>
                  <a:pt x="88793" y="69359"/>
                </a:lnTo>
                <a:lnTo>
                  <a:pt x="89211" y="62961"/>
                </a:lnTo>
                <a:lnTo>
                  <a:pt x="90803" y="58260"/>
                </a:lnTo>
                <a:lnTo>
                  <a:pt x="96300" y="52281"/>
                </a:lnTo>
                <a:lnTo>
                  <a:pt x="99766" y="50783"/>
                </a:lnTo>
                <a:lnTo>
                  <a:pt x="134295" y="50783"/>
                </a:lnTo>
                <a:lnTo>
                  <a:pt x="131995" y="46030"/>
                </a:lnTo>
                <a:lnTo>
                  <a:pt x="127922" y="41506"/>
                </a:lnTo>
                <a:lnTo>
                  <a:pt x="117389" y="35265"/>
                </a:lnTo>
                <a:lnTo>
                  <a:pt x="111106" y="33695"/>
                </a:lnTo>
                <a:close/>
              </a:path>
              <a:path extrusionOk="0" h="157479" w="265429">
                <a:moveTo>
                  <a:pt x="134728" y="100143"/>
                </a:moveTo>
                <a:lnTo>
                  <a:pt x="130299" y="102457"/>
                </a:lnTo>
                <a:lnTo>
                  <a:pt x="125996" y="104195"/>
                </a:lnTo>
                <a:lnTo>
                  <a:pt x="117629" y="106488"/>
                </a:lnTo>
                <a:lnTo>
                  <a:pt x="113022" y="107075"/>
                </a:lnTo>
                <a:lnTo>
                  <a:pt x="134728" y="107075"/>
                </a:lnTo>
                <a:lnTo>
                  <a:pt x="134728" y="100143"/>
                </a:lnTo>
                <a:close/>
              </a:path>
              <a:path extrusionOk="0" h="157479" w="265429">
                <a:moveTo>
                  <a:pt x="134295" y="50783"/>
                </a:moveTo>
                <a:lnTo>
                  <a:pt x="107347" y="50783"/>
                </a:lnTo>
                <a:lnTo>
                  <a:pt x="110132" y="51590"/>
                </a:lnTo>
                <a:lnTo>
                  <a:pt x="114509" y="54856"/>
                </a:lnTo>
                <a:lnTo>
                  <a:pt x="116153" y="57055"/>
                </a:lnTo>
                <a:lnTo>
                  <a:pt x="118362" y="62615"/>
                </a:lnTo>
                <a:lnTo>
                  <a:pt x="118949" y="65799"/>
                </a:lnTo>
                <a:lnTo>
                  <a:pt x="118991" y="69359"/>
                </a:lnTo>
                <a:lnTo>
                  <a:pt x="139168" y="69359"/>
                </a:lnTo>
                <a:lnTo>
                  <a:pt x="139168" y="65139"/>
                </a:lnTo>
                <a:lnTo>
                  <a:pt x="137734" y="57893"/>
                </a:lnTo>
                <a:lnTo>
                  <a:pt x="134295" y="50783"/>
                </a:lnTo>
                <a:close/>
              </a:path>
              <a:path extrusionOk="0" h="157479" w="265429">
                <a:moveTo>
                  <a:pt x="0" y="135179"/>
                </a:moveTo>
                <a:lnTo>
                  <a:pt x="0" y="155492"/>
                </a:lnTo>
                <a:lnTo>
                  <a:pt x="1507" y="155963"/>
                </a:lnTo>
                <a:lnTo>
                  <a:pt x="3329" y="156372"/>
                </a:lnTo>
                <a:lnTo>
                  <a:pt x="7612" y="157052"/>
                </a:lnTo>
                <a:lnTo>
                  <a:pt x="10093" y="157220"/>
                </a:lnTo>
                <a:lnTo>
                  <a:pt x="19360" y="157220"/>
                </a:lnTo>
                <a:lnTo>
                  <a:pt x="25035" y="155848"/>
                </a:lnTo>
                <a:lnTo>
                  <a:pt x="34868" y="150340"/>
                </a:lnTo>
                <a:lnTo>
                  <a:pt x="38700" y="145932"/>
                </a:lnTo>
                <a:lnTo>
                  <a:pt x="42866" y="136760"/>
                </a:lnTo>
                <a:lnTo>
                  <a:pt x="8376" y="136760"/>
                </a:lnTo>
                <a:lnTo>
                  <a:pt x="6554" y="136582"/>
                </a:lnTo>
                <a:lnTo>
                  <a:pt x="3120" y="135901"/>
                </a:lnTo>
                <a:lnTo>
                  <a:pt x="1507" y="135545"/>
                </a:lnTo>
                <a:lnTo>
                  <a:pt x="0" y="135179"/>
                </a:lnTo>
                <a:close/>
              </a:path>
              <a:path extrusionOk="0" h="157479" w="265429">
                <a:moveTo>
                  <a:pt x="45579" y="8261"/>
                </a:moveTo>
                <a:lnTo>
                  <a:pt x="23706" y="8261"/>
                </a:lnTo>
                <a:lnTo>
                  <a:pt x="23706" y="121744"/>
                </a:lnTo>
                <a:lnTo>
                  <a:pt x="23119" y="126038"/>
                </a:lnTo>
                <a:lnTo>
                  <a:pt x="20774" y="132037"/>
                </a:lnTo>
                <a:lnTo>
                  <a:pt x="19172" y="134058"/>
                </a:lnTo>
                <a:lnTo>
                  <a:pt x="15119" y="136215"/>
                </a:lnTo>
                <a:lnTo>
                  <a:pt x="12847" y="136760"/>
                </a:lnTo>
                <a:lnTo>
                  <a:pt x="42866" y="136760"/>
                </a:lnTo>
                <a:lnTo>
                  <a:pt x="44208" y="133807"/>
                </a:lnTo>
                <a:lnTo>
                  <a:pt x="45545" y="126038"/>
                </a:lnTo>
                <a:lnTo>
                  <a:pt x="45579" y="8261"/>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80" name="Google Shape;480;p32"/>
          <p:cNvSpPr txBox="1"/>
          <p:nvPr/>
        </p:nvSpPr>
        <p:spPr>
          <a:xfrm>
            <a:off x="5055917" y="3874411"/>
            <a:ext cx="323700" cy="130500"/>
          </a:xfrm>
          <a:prstGeom prst="rect">
            <a:avLst/>
          </a:prstGeom>
          <a:noFill/>
          <a:ln>
            <a:noFill/>
          </a:ln>
        </p:spPr>
        <p:txBody>
          <a:bodyPr anchorCtr="0" anchor="t" bIns="0" lIns="0" spcFirstLastPara="1" rIns="0" wrap="square" tIns="9100">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10 </a:t>
            </a:r>
            <a:r>
              <a:rPr b="1" lang="en" sz="787">
                <a:solidFill>
                  <a:srgbClr val="812F33"/>
                </a:solidFill>
                <a:latin typeface="Open Sans"/>
                <a:ea typeface="Open Sans"/>
                <a:cs typeface="Open Sans"/>
                <a:sym typeface="Open Sans"/>
              </a:rPr>
              <a:t>(10)</a:t>
            </a:r>
            <a:endParaRPr sz="787">
              <a:latin typeface="Open Sans"/>
              <a:ea typeface="Open Sans"/>
              <a:cs typeface="Open Sans"/>
              <a:sym typeface="Open Sans"/>
            </a:endParaRPr>
          </a:p>
        </p:txBody>
      </p:sp>
      <p:sp>
        <p:nvSpPr>
          <p:cNvPr id="481" name="Google Shape;481;p32"/>
          <p:cNvSpPr txBox="1"/>
          <p:nvPr/>
        </p:nvSpPr>
        <p:spPr>
          <a:xfrm>
            <a:off x="5136726" y="3242950"/>
            <a:ext cx="547800" cy="275700"/>
          </a:xfrm>
          <a:prstGeom prst="rect">
            <a:avLst/>
          </a:prstGeom>
          <a:noFill/>
          <a:ln>
            <a:noFill/>
          </a:ln>
        </p:spPr>
        <p:txBody>
          <a:bodyPr anchorCtr="0" anchor="t" bIns="0" lIns="0" spcFirstLastPara="1" rIns="0" wrap="square" tIns="19325">
            <a:spAutoFit/>
          </a:bodyPr>
          <a:lstStyle/>
          <a:p>
            <a:pPr indent="-66708" lvl="0" marL="66708" marR="0" rtl="0" algn="l">
              <a:lnSpc>
                <a:spcPct val="111200"/>
              </a:lnSpc>
              <a:spcBef>
                <a:spcPts val="0"/>
              </a:spcBef>
              <a:spcAft>
                <a:spcPts val="0"/>
              </a:spcAft>
              <a:buNone/>
            </a:pPr>
            <a:r>
              <a:rPr b="1" lang="en" sz="787">
                <a:solidFill>
                  <a:srgbClr val="221F1F"/>
                </a:solidFill>
                <a:latin typeface="Open Sans"/>
                <a:ea typeface="Open Sans"/>
                <a:cs typeface="Open Sans"/>
                <a:sym typeface="Open Sans"/>
              </a:rPr>
              <a:t>Marcia 5 </a:t>
            </a:r>
            <a:r>
              <a:rPr b="1" lang="en" sz="787">
                <a:solidFill>
                  <a:srgbClr val="812F33"/>
                </a:solidFill>
                <a:latin typeface="Open Sans"/>
                <a:ea typeface="Open Sans"/>
                <a:cs typeface="Open Sans"/>
                <a:sym typeface="Open Sans"/>
              </a:rPr>
              <a:t>(3)</a:t>
            </a:r>
            <a:endParaRPr sz="787">
              <a:latin typeface="Open Sans"/>
              <a:ea typeface="Open Sans"/>
              <a:cs typeface="Open Sans"/>
              <a:sym typeface="Open Sans"/>
            </a:endParaRPr>
          </a:p>
        </p:txBody>
      </p:sp>
      <p:sp>
        <p:nvSpPr>
          <p:cNvPr id="482" name="Google Shape;482;p32"/>
          <p:cNvSpPr txBox="1"/>
          <p:nvPr/>
        </p:nvSpPr>
        <p:spPr>
          <a:xfrm>
            <a:off x="2400975" y="3038925"/>
            <a:ext cx="942900" cy="128100"/>
          </a:xfrm>
          <a:prstGeom prst="rect">
            <a:avLst/>
          </a:prstGeom>
          <a:noFill/>
          <a:ln>
            <a:noFill/>
          </a:ln>
        </p:spPr>
        <p:txBody>
          <a:bodyPr anchorCtr="0" anchor="t" bIns="0" lIns="0" spcFirstLastPara="1" rIns="0" wrap="square" tIns="6825">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From Marcia</a:t>
            </a:r>
            <a:endParaRPr sz="787">
              <a:latin typeface="Open Sans"/>
              <a:ea typeface="Open Sans"/>
              <a:cs typeface="Open Sans"/>
              <a:sym typeface="Open Sans"/>
            </a:endParaRPr>
          </a:p>
        </p:txBody>
      </p:sp>
      <p:grpSp>
        <p:nvGrpSpPr>
          <p:cNvPr id="483" name="Google Shape;483;p32"/>
          <p:cNvGrpSpPr/>
          <p:nvPr/>
        </p:nvGrpSpPr>
        <p:grpSpPr>
          <a:xfrm>
            <a:off x="2410390" y="3069634"/>
            <a:ext cx="2351172" cy="235007"/>
            <a:chOff x="4335766" y="7303660"/>
            <a:chExt cx="3936993" cy="393514"/>
          </a:xfrm>
        </p:grpSpPr>
        <p:sp>
          <p:nvSpPr>
            <p:cNvPr id="484" name="Google Shape;484;p32"/>
            <p:cNvSpPr/>
            <p:nvPr/>
          </p:nvSpPr>
          <p:spPr>
            <a:xfrm>
              <a:off x="4335766" y="7536520"/>
              <a:ext cx="765810" cy="160654"/>
            </a:xfrm>
            <a:custGeom>
              <a:rect b="b" l="l" r="r" t="t"/>
              <a:pathLst>
                <a:path extrusionOk="0" h="160654" w="765810">
                  <a:moveTo>
                    <a:pt x="761258" y="27433"/>
                  </a:moveTo>
                  <a:lnTo>
                    <a:pt x="730532" y="27433"/>
                  </a:lnTo>
                  <a:lnTo>
                    <a:pt x="733736" y="28606"/>
                  </a:lnTo>
                  <a:lnTo>
                    <a:pt x="738542" y="33255"/>
                  </a:lnTo>
                  <a:lnTo>
                    <a:pt x="739736" y="36742"/>
                  </a:lnTo>
                  <a:lnTo>
                    <a:pt x="739736" y="45244"/>
                  </a:lnTo>
                  <a:lnTo>
                    <a:pt x="716941" y="78699"/>
                  </a:lnTo>
                  <a:lnTo>
                    <a:pt x="689675" y="108457"/>
                  </a:lnTo>
                  <a:lnTo>
                    <a:pt x="689675" y="125702"/>
                  </a:lnTo>
                  <a:lnTo>
                    <a:pt x="765589" y="125702"/>
                  </a:lnTo>
                  <a:lnTo>
                    <a:pt x="765589" y="104844"/>
                  </a:lnTo>
                  <a:lnTo>
                    <a:pt x="718271" y="104844"/>
                  </a:lnTo>
                  <a:lnTo>
                    <a:pt x="718271" y="103714"/>
                  </a:lnTo>
                  <a:lnTo>
                    <a:pt x="732239" y="89526"/>
                  </a:lnTo>
                  <a:lnTo>
                    <a:pt x="738626" y="83170"/>
                  </a:lnTo>
                  <a:lnTo>
                    <a:pt x="744082" y="77358"/>
                  </a:lnTo>
                  <a:lnTo>
                    <a:pt x="762542" y="32470"/>
                  </a:lnTo>
                  <a:lnTo>
                    <a:pt x="761258" y="27433"/>
                  </a:lnTo>
                  <a:close/>
                </a:path>
                <a:path extrusionOk="0" h="160654" w="765810">
                  <a:moveTo>
                    <a:pt x="735276" y="6743"/>
                  </a:moveTo>
                  <a:lnTo>
                    <a:pt x="721663" y="6743"/>
                  </a:lnTo>
                  <a:lnTo>
                    <a:pt x="716103" y="7528"/>
                  </a:lnTo>
                  <a:lnTo>
                    <a:pt x="689382" y="23507"/>
                  </a:lnTo>
                  <a:lnTo>
                    <a:pt x="701863" y="39475"/>
                  </a:lnTo>
                  <a:lnTo>
                    <a:pt x="706166" y="35611"/>
                  </a:lnTo>
                  <a:lnTo>
                    <a:pt x="710302" y="32648"/>
                  </a:lnTo>
                  <a:lnTo>
                    <a:pt x="718229" y="28480"/>
                  </a:lnTo>
                  <a:lnTo>
                    <a:pt x="722313" y="27433"/>
                  </a:lnTo>
                  <a:lnTo>
                    <a:pt x="761258" y="27433"/>
                  </a:lnTo>
                  <a:lnTo>
                    <a:pt x="761160" y="27046"/>
                  </a:lnTo>
                  <a:lnTo>
                    <a:pt x="755610" y="17475"/>
                  </a:lnTo>
                  <a:lnTo>
                    <a:pt x="751662" y="13695"/>
                  </a:lnTo>
                  <a:lnTo>
                    <a:pt x="741411" y="8125"/>
                  </a:lnTo>
                  <a:lnTo>
                    <a:pt x="735276" y="6743"/>
                  </a:lnTo>
                  <a:close/>
                </a:path>
                <a:path extrusionOk="0" h="160654" w="765810">
                  <a:moveTo>
                    <a:pt x="356397" y="54385"/>
                  </a:moveTo>
                  <a:lnTo>
                    <a:pt x="333749" y="54385"/>
                  </a:lnTo>
                  <a:lnTo>
                    <a:pt x="333749" y="125702"/>
                  </a:lnTo>
                  <a:lnTo>
                    <a:pt x="356397" y="125702"/>
                  </a:lnTo>
                  <a:lnTo>
                    <a:pt x="356397" y="54385"/>
                  </a:lnTo>
                  <a:close/>
                </a:path>
                <a:path extrusionOk="0" h="160654" w="765810">
                  <a:moveTo>
                    <a:pt x="415296" y="54385"/>
                  </a:moveTo>
                  <a:lnTo>
                    <a:pt x="392647" y="54385"/>
                  </a:lnTo>
                  <a:lnTo>
                    <a:pt x="392647" y="125702"/>
                  </a:lnTo>
                  <a:lnTo>
                    <a:pt x="415296" y="125702"/>
                  </a:lnTo>
                  <a:lnTo>
                    <a:pt x="415296" y="54385"/>
                  </a:lnTo>
                  <a:close/>
                </a:path>
                <a:path extrusionOk="0" h="160654" w="765810">
                  <a:moveTo>
                    <a:pt x="367486" y="0"/>
                  </a:moveTo>
                  <a:lnTo>
                    <a:pt x="357088" y="0"/>
                  </a:lnTo>
                  <a:lnTo>
                    <a:pt x="351905" y="869"/>
                  </a:lnTo>
                  <a:lnTo>
                    <a:pt x="333749" y="36030"/>
                  </a:lnTo>
                  <a:lnTo>
                    <a:pt x="321267" y="42595"/>
                  </a:lnTo>
                  <a:lnTo>
                    <a:pt x="321267" y="54385"/>
                  </a:lnTo>
                  <a:lnTo>
                    <a:pt x="376009" y="54385"/>
                  </a:lnTo>
                  <a:lnTo>
                    <a:pt x="376009" y="36030"/>
                  </a:lnTo>
                  <a:lnTo>
                    <a:pt x="356397" y="36030"/>
                  </a:lnTo>
                  <a:lnTo>
                    <a:pt x="356397" y="27203"/>
                  </a:lnTo>
                  <a:lnTo>
                    <a:pt x="357130" y="24564"/>
                  </a:lnTo>
                  <a:lnTo>
                    <a:pt x="360051" y="20439"/>
                  </a:lnTo>
                  <a:lnTo>
                    <a:pt x="362365" y="19423"/>
                  </a:lnTo>
                  <a:lnTo>
                    <a:pt x="378912" y="19423"/>
                  </a:lnTo>
                  <a:lnTo>
                    <a:pt x="383956" y="3769"/>
                  </a:lnTo>
                  <a:lnTo>
                    <a:pt x="381674" y="2816"/>
                  </a:lnTo>
                  <a:lnTo>
                    <a:pt x="378731" y="1947"/>
                  </a:lnTo>
                  <a:lnTo>
                    <a:pt x="371496" y="387"/>
                  </a:lnTo>
                  <a:lnTo>
                    <a:pt x="367486" y="0"/>
                  </a:lnTo>
                  <a:close/>
                </a:path>
                <a:path extrusionOk="0" h="160654" w="765810">
                  <a:moveTo>
                    <a:pt x="426384" y="0"/>
                  </a:moveTo>
                  <a:lnTo>
                    <a:pt x="415987" y="0"/>
                  </a:lnTo>
                  <a:lnTo>
                    <a:pt x="410804" y="869"/>
                  </a:lnTo>
                  <a:lnTo>
                    <a:pt x="392647" y="36030"/>
                  </a:lnTo>
                  <a:lnTo>
                    <a:pt x="380166" y="42595"/>
                  </a:lnTo>
                  <a:lnTo>
                    <a:pt x="380166" y="54385"/>
                  </a:lnTo>
                  <a:lnTo>
                    <a:pt x="434908" y="54385"/>
                  </a:lnTo>
                  <a:lnTo>
                    <a:pt x="434908" y="36030"/>
                  </a:lnTo>
                  <a:lnTo>
                    <a:pt x="415296" y="36030"/>
                  </a:lnTo>
                  <a:lnTo>
                    <a:pt x="415296" y="27203"/>
                  </a:lnTo>
                  <a:lnTo>
                    <a:pt x="416029" y="24564"/>
                  </a:lnTo>
                  <a:lnTo>
                    <a:pt x="418950" y="20439"/>
                  </a:lnTo>
                  <a:lnTo>
                    <a:pt x="421264" y="19423"/>
                  </a:lnTo>
                  <a:lnTo>
                    <a:pt x="437810" y="19423"/>
                  </a:lnTo>
                  <a:lnTo>
                    <a:pt x="442855" y="3769"/>
                  </a:lnTo>
                  <a:lnTo>
                    <a:pt x="440572" y="2816"/>
                  </a:lnTo>
                  <a:lnTo>
                    <a:pt x="437630" y="1947"/>
                  </a:lnTo>
                  <a:lnTo>
                    <a:pt x="430395" y="387"/>
                  </a:lnTo>
                  <a:lnTo>
                    <a:pt x="426384" y="0"/>
                  </a:lnTo>
                  <a:close/>
                </a:path>
                <a:path extrusionOk="0" h="160654" w="765810">
                  <a:moveTo>
                    <a:pt x="378912" y="19423"/>
                  </a:moveTo>
                  <a:lnTo>
                    <a:pt x="368156" y="19423"/>
                  </a:lnTo>
                  <a:lnTo>
                    <a:pt x="370491" y="19653"/>
                  </a:lnTo>
                  <a:lnTo>
                    <a:pt x="374543" y="20617"/>
                  </a:lnTo>
                  <a:lnTo>
                    <a:pt x="376428" y="21161"/>
                  </a:lnTo>
                  <a:lnTo>
                    <a:pt x="378166" y="21737"/>
                  </a:lnTo>
                  <a:lnTo>
                    <a:pt x="378912" y="19423"/>
                  </a:lnTo>
                  <a:close/>
                </a:path>
                <a:path extrusionOk="0" h="160654" w="765810">
                  <a:moveTo>
                    <a:pt x="437810" y="19423"/>
                  </a:moveTo>
                  <a:lnTo>
                    <a:pt x="427055" y="19423"/>
                  </a:lnTo>
                  <a:lnTo>
                    <a:pt x="429390" y="19653"/>
                  </a:lnTo>
                  <a:lnTo>
                    <a:pt x="433442" y="20617"/>
                  </a:lnTo>
                  <a:lnTo>
                    <a:pt x="435327" y="21161"/>
                  </a:lnTo>
                  <a:lnTo>
                    <a:pt x="437065" y="21737"/>
                  </a:lnTo>
                  <a:lnTo>
                    <a:pt x="437810" y="19423"/>
                  </a:lnTo>
                  <a:close/>
                </a:path>
                <a:path extrusionOk="0" h="160654" w="765810">
                  <a:moveTo>
                    <a:pt x="285771" y="34334"/>
                  </a:moveTo>
                  <a:lnTo>
                    <a:pt x="270274" y="34334"/>
                  </a:lnTo>
                  <a:lnTo>
                    <a:pt x="263416" y="36082"/>
                  </a:lnTo>
                  <a:lnTo>
                    <a:pt x="240043" y="67089"/>
                  </a:lnTo>
                  <a:lnTo>
                    <a:pt x="238809" y="81494"/>
                  </a:lnTo>
                  <a:lnTo>
                    <a:pt x="239150" y="88912"/>
                  </a:lnTo>
                  <a:lnTo>
                    <a:pt x="265761" y="125650"/>
                  </a:lnTo>
                  <a:lnTo>
                    <a:pt x="273122" y="127305"/>
                  </a:lnTo>
                  <a:lnTo>
                    <a:pt x="287834" y="127305"/>
                  </a:lnTo>
                  <a:lnTo>
                    <a:pt x="293268" y="126791"/>
                  </a:lnTo>
                  <a:lnTo>
                    <a:pt x="302231" y="124760"/>
                  </a:lnTo>
                  <a:lnTo>
                    <a:pt x="306524" y="123169"/>
                  </a:lnTo>
                  <a:lnTo>
                    <a:pt x="310629" y="120970"/>
                  </a:lnTo>
                  <a:lnTo>
                    <a:pt x="310629" y="109096"/>
                  </a:lnTo>
                  <a:lnTo>
                    <a:pt x="276096" y="109096"/>
                  </a:lnTo>
                  <a:lnTo>
                    <a:pt x="271101" y="107138"/>
                  </a:lnTo>
                  <a:lnTo>
                    <a:pt x="263918" y="99274"/>
                  </a:lnTo>
                  <a:lnTo>
                    <a:pt x="262002" y="93861"/>
                  </a:lnTo>
                  <a:lnTo>
                    <a:pt x="261761" y="86960"/>
                  </a:lnTo>
                  <a:lnTo>
                    <a:pt x="315309" y="86960"/>
                  </a:lnTo>
                  <a:lnTo>
                    <a:pt x="315309" y="70668"/>
                  </a:lnTo>
                  <a:lnTo>
                    <a:pt x="262274" y="70668"/>
                  </a:lnTo>
                  <a:lnTo>
                    <a:pt x="262724" y="64144"/>
                  </a:lnTo>
                  <a:lnTo>
                    <a:pt x="264400" y="59359"/>
                  </a:lnTo>
                  <a:lnTo>
                    <a:pt x="270190" y="53265"/>
                  </a:lnTo>
                  <a:lnTo>
                    <a:pt x="273845" y="51747"/>
                  </a:lnTo>
                  <a:lnTo>
                    <a:pt x="310179" y="51747"/>
                  </a:lnTo>
                  <a:lnTo>
                    <a:pt x="307760" y="46909"/>
                  </a:lnTo>
                  <a:lnTo>
                    <a:pt x="303477" y="42291"/>
                  </a:lnTo>
                  <a:lnTo>
                    <a:pt x="292389" y="35925"/>
                  </a:lnTo>
                  <a:lnTo>
                    <a:pt x="285771" y="34334"/>
                  </a:lnTo>
                  <a:close/>
                </a:path>
                <a:path extrusionOk="0" h="160654" w="765810">
                  <a:moveTo>
                    <a:pt x="310629" y="102038"/>
                  </a:moveTo>
                  <a:lnTo>
                    <a:pt x="305969" y="104394"/>
                  </a:lnTo>
                  <a:lnTo>
                    <a:pt x="301446" y="106153"/>
                  </a:lnTo>
                  <a:lnTo>
                    <a:pt x="292629" y="108509"/>
                  </a:lnTo>
                  <a:lnTo>
                    <a:pt x="287781" y="109096"/>
                  </a:lnTo>
                  <a:lnTo>
                    <a:pt x="310629" y="109096"/>
                  </a:lnTo>
                  <a:lnTo>
                    <a:pt x="310629" y="102038"/>
                  </a:lnTo>
                  <a:close/>
                </a:path>
                <a:path extrusionOk="0" h="160654" w="765810">
                  <a:moveTo>
                    <a:pt x="310179" y="51747"/>
                  </a:moveTo>
                  <a:lnTo>
                    <a:pt x="281813" y="51747"/>
                  </a:lnTo>
                  <a:lnTo>
                    <a:pt x="284745" y="52574"/>
                  </a:lnTo>
                  <a:lnTo>
                    <a:pt x="289352" y="55883"/>
                  </a:lnTo>
                  <a:lnTo>
                    <a:pt x="291090" y="58134"/>
                  </a:lnTo>
                  <a:lnTo>
                    <a:pt x="293415" y="63799"/>
                  </a:lnTo>
                  <a:lnTo>
                    <a:pt x="294011" y="67034"/>
                  </a:lnTo>
                  <a:lnTo>
                    <a:pt x="294064" y="70668"/>
                  </a:lnTo>
                  <a:lnTo>
                    <a:pt x="315309" y="70668"/>
                  </a:lnTo>
                  <a:lnTo>
                    <a:pt x="315309" y="66364"/>
                  </a:lnTo>
                  <a:lnTo>
                    <a:pt x="313801" y="58992"/>
                  </a:lnTo>
                  <a:lnTo>
                    <a:pt x="310179" y="51747"/>
                  </a:lnTo>
                  <a:close/>
                </a:path>
                <a:path extrusionOk="0" h="160654" w="765810">
                  <a:moveTo>
                    <a:pt x="173984" y="137734"/>
                  </a:moveTo>
                  <a:lnTo>
                    <a:pt x="173984" y="158424"/>
                  </a:lnTo>
                  <a:lnTo>
                    <a:pt x="175575" y="158916"/>
                  </a:lnTo>
                  <a:lnTo>
                    <a:pt x="177491" y="159324"/>
                  </a:lnTo>
                  <a:lnTo>
                    <a:pt x="182004" y="160016"/>
                  </a:lnTo>
                  <a:lnTo>
                    <a:pt x="184612" y="160194"/>
                  </a:lnTo>
                  <a:lnTo>
                    <a:pt x="194360" y="160194"/>
                  </a:lnTo>
                  <a:lnTo>
                    <a:pt x="200339" y="158790"/>
                  </a:lnTo>
                  <a:lnTo>
                    <a:pt x="210684" y="153178"/>
                  </a:lnTo>
                  <a:lnTo>
                    <a:pt x="214726" y="148676"/>
                  </a:lnTo>
                  <a:lnTo>
                    <a:pt x="219107" y="139336"/>
                  </a:lnTo>
                  <a:lnTo>
                    <a:pt x="182800" y="139336"/>
                  </a:lnTo>
                  <a:lnTo>
                    <a:pt x="180884" y="139158"/>
                  </a:lnTo>
                  <a:lnTo>
                    <a:pt x="177272" y="138466"/>
                  </a:lnTo>
                  <a:lnTo>
                    <a:pt x="175575" y="138110"/>
                  </a:lnTo>
                  <a:lnTo>
                    <a:pt x="173984" y="137734"/>
                  </a:lnTo>
                  <a:close/>
                </a:path>
                <a:path extrusionOk="0" h="160654" w="765810">
                  <a:moveTo>
                    <a:pt x="221972" y="8429"/>
                  </a:moveTo>
                  <a:lnTo>
                    <a:pt x="198946" y="8429"/>
                  </a:lnTo>
                  <a:lnTo>
                    <a:pt x="198946" y="124048"/>
                  </a:lnTo>
                  <a:lnTo>
                    <a:pt x="198329" y="128435"/>
                  </a:lnTo>
                  <a:lnTo>
                    <a:pt x="195847" y="134529"/>
                  </a:lnTo>
                  <a:lnTo>
                    <a:pt x="194161" y="136592"/>
                  </a:lnTo>
                  <a:lnTo>
                    <a:pt x="189910" y="138791"/>
                  </a:lnTo>
                  <a:lnTo>
                    <a:pt x="187512" y="139336"/>
                  </a:lnTo>
                  <a:lnTo>
                    <a:pt x="219107" y="139336"/>
                  </a:lnTo>
                  <a:lnTo>
                    <a:pt x="220516" y="136330"/>
                  </a:lnTo>
                  <a:lnTo>
                    <a:pt x="221932" y="128435"/>
                  </a:lnTo>
                  <a:lnTo>
                    <a:pt x="221972" y="8429"/>
                  </a:lnTo>
                  <a:close/>
                </a:path>
                <a:path extrusionOk="0" h="160654" w="765810">
                  <a:moveTo>
                    <a:pt x="113965" y="34334"/>
                  </a:moveTo>
                  <a:lnTo>
                    <a:pt x="97819" y="34334"/>
                  </a:lnTo>
                  <a:lnTo>
                    <a:pt x="90615" y="36124"/>
                  </a:lnTo>
                  <a:lnTo>
                    <a:pt x="66929" y="66923"/>
                  </a:lnTo>
                  <a:lnTo>
                    <a:pt x="65704" y="80699"/>
                  </a:lnTo>
                  <a:lnTo>
                    <a:pt x="65704" y="88185"/>
                  </a:lnTo>
                  <a:lnTo>
                    <a:pt x="84782" y="122226"/>
                  </a:lnTo>
                  <a:lnTo>
                    <a:pt x="99892" y="127305"/>
                  </a:lnTo>
                  <a:lnTo>
                    <a:pt x="111975" y="127305"/>
                  </a:lnTo>
                  <a:lnTo>
                    <a:pt x="140865" y="107651"/>
                  </a:lnTo>
                  <a:lnTo>
                    <a:pt x="101975" y="107651"/>
                  </a:lnTo>
                  <a:lnTo>
                    <a:pt x="98688" y="106645"/>
                  </a:lnTo>
                  <a:lnTo>
                    <a:pt x="93630" y="102572"/>
                  </a:lnTo>
                  <a:lnTo>
                    <a:pt x="91777" y="99546"/>
                  </a:lnTo>
                  <a:lnTo>
                    <a:pt x="89400" y="91526"/>
                  </a:lnTo>
                  <a:lnTo>
                    <a:pt x="88803" y="86583"/>
                  </a:lnTo>
                  <a:lnTo>
                    <a:pt x="88803" y="71819"/>
                  </a:lnTo>
                  <a:lnTo>
                    <a:pt x="90154" y="65170"/>
                  </a:lnTo>
                  <a:lnTo>
                    <a:pt x="95546" y="56291"/>
                  </a:lnTo>
                  <a:lnTo>
                    <a:pt x="99892" y="54071"/>
                  </a:lnTo>
                  <a:lnTo>
                    <a:pt x="140375" y="54071"/>
                  </a:lnTo>
                  <a:lnTo>
                    <a:pt x="137618" y="48532"/>
                  </a:lnTo>
                  <a:lnTo>
                    <a:pt x="132886" y="43297"/>
                  </a:lnTo>
                  <a:lnTo>
                    <a:pt x="120854" y="36124"/>
                  </a:lnTo>
                  <a:lnTo>
                    <a:pt x="113965" y="34334"/>
                  </a:lnTo>
                  <a:close/>
                </a:path>
                <a:path extrusionOk="0" h="160654" w="765810">
                  <a:moveTo>
                    <a:pt x="140375" y="54071"/>
                  </a:moveTo>
                  <a:lnTo>
                    <a:pt x="109944" y="54071"/>
                  </a:lnTo>
                  <a:lnTo>
                    <a:pt x="113242" y="55055"/>
                  </a:lnTo>
                  <a:lnTo>
                    <a:pt x="118289" y="59013"/>
                  </a:lnTo>
                  <a:lnTo>
                    <a:pt x="120132" y="61966"/>
                  </a:lnTo>
                  <a:lnTo>
                    <a:pt x="122467" y="69830"/>
                  </a:lnTo>
                  <a:lnTo>
                    <a:pt x="123043" y="74762"/>
                  </a:lnTo>
                  <a:lnTo>
                    <a:pt x="123043" y="86583"/>
                  </a:lnTo>
                  <a:lnTo>
                    <a:pt x="110049" y="107651"/>
                  </a:lnTo>
                  <a:lnTo>
                    <a:pt x="140865" y="107651"/>
                  </a:lnTo>
                  <a:lnTo>
                    <a:pt x="141576" y="106363"/>
                  </a:lnTo>
                  <a:lnTo>
                    <a:pt x="145294" y="94824"/>
                  </a:lnTo>
                  <a:lnTo>
                    <a:pt x="146215" y="88185"/>
                  </a:lnTo>
                  <a:lnTo>
                    <a:pt x="146215" y="80699"/>
                  </a:lnTo>
                  <a:lnTo>
                    <a:pt x="145893" y="73525"/>
                  </a:lnTo>
                  <a:lnTo>
                    <a:pt x="144926" y="66923"/>
                  </a:lnTo>
                  <a:lnTo>
                    <a:pt x="143313" y="60892"/>
                  </a:lnTo>
                  <a:lnTo>
                    <a:pt x="141053" y="55432"/>
                  </a:lnTo>
                  <a:lnTo>
                    <a:pt x="140375" y="54071"/>
                  </a:lnTo>
                  <a:close/>
                </a:path>
                <a:path extrusionOk="0" h="160654" w="765810">
                  <a:moveTo>
                    <a:pt x="33496" y="54385"/>
                  </a:moveTo>
                  <a:lnTo>
                    <a:pt x="10837" y="54385"/>
                  </a:lnTo>
                  <a:lnTo>
                    <a:pt x="10928" y="105808"/>
                  </a:lnTo>
                  <a:lnTo>
                    <a:pt x="31883" y="127305"/>
                  </a:lnTo>
                  <a:lnTo>
                    <a:pt x="41098" y="127305"/>
                  </a:lnTo>
                  <a:lnTo>
                    <a:pt x="45024" y="126917"/>
                  </a:lnTo>
                  <a:lnTo>
                    <a:pt x="52197" y="125367"/>
                  </a:lnTo>
                  <a:lnTo>
                    <a:pt x="55202" y="124394"/>
                  </a:lnTo>
                  <a:lnTo>
                    <a:pt x="57631" y="123221"/>
                  </a:lnTo>
                  <a:lnTo>
                    <a:pt x="57631" y="107808"/>
                  </a:lnTo>
                  <a:lnTo>
                    <a:pt x="40407" y="107808"/>
                  </a:lnTo>
                  <a:lnTo>
                    <a:pt x="38009" y="106970"/>
                  </a:lnTo>
                  <a:lnTo>
                    <a:pt x="34396" y="103609"/>
                  </a:lnTo>
                  <a:lnTo>
                    <a:pt x="33496" y="101054"/>
                  </a:lnTo>
                  <a:lnTo>
                    <a:pt x="33496" y="54385"/>
                  </a:lnTo>
                  <a:close/>
                </a:path>
                <a:path extrusionOk="0" h="160654" w="765810">
                  <a:moveTo>
                    <a:pt x="57631" y="105002"/>
                  </a:moveTo>
                  <a:lnTo>
                    <a:pt x="55307" y="105808"/>
                  </a:lnTo>
                  <a:lnTo>
                    <a:pt x="52961" y="106478"/>
                  </a:lnTo>
                  <a:lnTo>
                    <a:pt x="48260" y="107546"/>
                  </a:lnTo>
                  <a:lnTo>
                    <a:pt x="45852" y="107808"/>
                  </a:lnTo>
                  <a:lnTo>
                    <a:pt x="57631" y="107808"/>
                  </a:lnTo>
                  <a:lnTo>
                    <a:pt x="57631" y="105002"/>
                  </a:lnTo>
                  <a:close/>
                </a:path>
                <a:path extrusionOk="0" h="160654" w="765810">
                  <a:moveTo>
                    <a:pt x="33496" y="16920"/>
                  </a:moveTo>
                  <a:lnTo>
                    <a:pt x="19015" y="16920"/>
                  </a:lnTo>
                  <a:lnTo>
                    <a:pt x="12470" y="35862"/>
                  </a:lnTo>
                  <a:lnTo>
                    <a:pt x="0" y="44040"/>
                  </a:lnTo>
                  <a:lnTo>
                    <a:pt x="0" y="54385"/>
                  </a:lnTo>
                  <a:lnTo>
                    <a:pt x="56741" y="54385"/>
                  </a:lnTo>
                  <a:lnTo>
                    <a:pt x="56741" y="36030"/>
                  </a:lnTo>
                  <a:lnTo>
                    <a:pt x="33496" y="36030"/>
                  </a:lnTo>
                  <a:lnTo>
                    <a:pt x="33496" y="1692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85" name="Google Shape;485;p32"/>
            <p:cNvSpPr/>
            <p:nvPr/>
          </p:nvSpPr>
          <p:spPr>
            <a:xfrm>
              <a:off x="4856950" y="7549838"/>
              <a:ext cx="3355340" cy="89534"/>
            </a:xfrm>
            <a:custGeom>
              <a:rect b="b" l="l" r="r" t="t"/>
              <a:pathLst>
                <a:path extrusionOk="0" h="89534" w="3355340">
                  <a:moveTo>
                    <a:pt x="74129" y="43675"/>
                  </a:moveTo>
                  <a:lnTo>
                    <a:pt x="0" y="0"/>
                  </a:lnTo>
                  <a:lnTo>
                    <a:pt x="0" y="87363"/>
                  </a:lnTo>
                  <a:lnTo>
                    <a:pt x="74129" y="43675"/>
                  </a:lnTo>
                  <a:close/>
                </a:path>
                <a:path extrusionOk="0" h="89534" w="3355340">
                  <a:moveTo>
                    <a:pt x="3355187" y="45783"/>
                  </a:moveTo>
                  <a:lnTo>
                    <a:pt x="3281045" y="2108"/>
                  </a:lnTo>
                  <a:lnTo>
                    <a:pt x="3281045" y="89458"/>
                  </a:lnTo>
                  <a:lnTo>
                    <a:pt x="3355187" y="457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sp>
          <p:nvSpPr>
            <p:cNvPr id="486" name="Google Shape;486;p32"/>
            <p:cNvSpPr/>
            <p:nvPr/>
          </p:nvSpPr>
          <p:spPr>
            <a:xfrm>
              <a:off x="7600294" y="7303660"/>
              <a:ext cx="672465" cy="160654"/>
            </a:xfrm>
            <a:custGeom>
              <a:rect b="b" l="l" r="r" t="t"/>
              <a:pathLst>
                <a:path extrusionOk="0" h="160654" w="672465">
                  <a:moveTo>
                    <a:pt x="585490" y="54385"/>
                  </a:moveTo>
                  <a:lnTo>
                    <a:pt x="562841" y="54385"/>
                  </a:lnTo>
                  <a:lnTo>
                    <a:pt x="562841" y="125702"/>
                  </a:lnTo>
                  <a:lnTo>
                    <a:pt x="585490" y="125702"/>
                  </a:lnTo>
                  <a:lnTo>
                    <a:pt x="585490" y="54385"/>
                  </a:lnTo>
                  <a:close/>
                </a:path>
                <a:path extrusionOk="0" h="160654" w="672465">
                  <a:moveTo>
                    <a:pt x="644388" y="54385"/>
                  </a:moveTo>
                  <a:lnTo>
                    <a:pt x="621740" y="54385"/>
                  </a:lnTo>
                  <a:lnTo>
                    <a:pt x="621740" y="125702"/>
                  </a:lnTo>
                  <a:lnTo>
                    <a:pt x="644388" y="125702"/>
                  </a:lnTo>
                  <a:lnTo>
                    <a:pt x="644388" y="54385"/>
                  </a:lnTo>
                  <a:close/>
                </a:path>
                <a:path extrusionOk="0" h="160654" w="672465">
                  <a:moveTo>
                    <a:pt x="596589" y="0"/>
                  </a:moveTo>
                  <a:lnTo>
                    <a:pt x="586181" y="0"/>
                  </a:lnTo>
                  <a:lnTo>
                    <a:pt x="580998" y="869"/>
                  </a:lnTo>
                  <a:lnTo>
                    <a:pt x="562841" y="36009"/>
                  </a:lnTo>
                  <a:lnTo>
                    <a:pt x="550360" y="42595"/>
                  </a:lnTo>
                  <a:lnTo>
                    <a:pt x="550360" y="54385"/>
                  </a:lnTo>
                  <a:lnTo>
                    <a:pt x="605101" y="54385"/>
                  </a:lnTo>
                  <a:lnTo>
                    <a:pt x="605101" y="36009"/>
                  </a:lnTo>
                  <a:lnTo>
                    <a:pt x="585490" y="36009"/>
                  </a:lnTo>
                  <a:lnTo>
                    <a:pt x="585490" y="27182"/>
                  </a:lnTo>
                  <a:lnTo>
                    <a:pt x="586222" y="24554"/>
                  </a:lnTo>
                  <a:lnTo>
                    <a:pt x="589144" y="20439"/>
                  </a:lnTo>
                  <a:lnTo>
                    <a:pt x="591458" y="19402"/>
                  </a:lnTo>
                  <a:lnTo>
                    <a:pt x="608011" y="19402"/>
                  </a:lnTo>
                  <a:lnTo>
                    <a:pt x="613049" y="3769"/>
                  </a:lnTo>
                  <a:lnTo>
                    <a:pt x="610777" y="2806"/>
                  </a:lnTo>
                  <a:lnTo>
                    <a:pt x="607824" y="1937"/>
                  </a:lnTo>
                  <a:lnTo>
                    <a:pt x="600589" y="387"/>
                  </a:lnTo>
                  <a:lnTo>
                    <a:pt x="596589" y="0"/>
                  </a:lnTo>
                  <a:close/>
                </a:path>
                <a:path extrusionOk="0" h="160654" w="672465">
                  <a:moveTo>
                    <a:pt x="655487" y="0"/>
                  </a:moveTo>
                  <a:lnTo>
                    <a:pt x="645079" y="0"/>
                  </a:lnTo>
                  <a:lnTo>
                    <a:pt x="639896" y="869"/>
                  </a:lnTo>
                  <a:lnTo>
                    <a:pt x="621740" y="36009"/>
                  </a:lnTo>
                  <a:lnTo>
                    <a:pt x="609258" y="42595"/>
                  </a:lnTo>
                  <a:lnTo>
                    <a:pt x="609258" y="54385"/>
                  </a:lnTo>
                  <a:lnTo>
                    <a:pt x="664000" y="54385"/>
                  </a:lnTo>
                  <a:lnTo>
                    <a:pt x="664000" y="36009"/>
                  </a:lnTo>
                  <a:lnTo>
                    <a:pt x="644388" y="36009"/>
                  </a:lnTo>
                  <a:lnTo>
                    <a:pt x="644388" y="27182"/>
                  </a:lnTo>
                  <a:lnTo>
                    <a:pt x="645121" y="24554"/>
                  </a:lnTo>
                  <a:lnTo>
                    <a:pt x="648043" y="20439"/>
                  </a:lnTo>
                  <a:lnTo>
                    <a:pt x="650357" y="19402"/>
                  </a:lnTo>
                  <a:lnTo>
                    <a:pt x="666910" y="19402"/>
                  </a:lnTo>
                  <a:lnTo>
                    <a:pt x="671948" y="3769"/>
                  </a:lnTo>
                  <a:lnTo>
                    <a:pt x="669675" y="2806"/>
                  </a:lnTo>
                  <a:lnTo>
                    <a:pt x="666723" y="1937"/>
                  </a:lnTo>
                  <a:lnTo>
                    <a:pt x="659498" y="387"/>
                  </a:lnTo>
                  <a:lnTo>
                    <a:pt x="655487" y="0"/>
                  </a:lnTo>
                  <a:close/>
                </a:path>
                <a:path extrusionOk="0" h="160654" w="672465">
                  <a:moveTo>
                    <a:pt x="608011" y="19402"/>
                  </a:moveTo>
                  <a:lnTo>
                    <a:pt x="597248" y="19402"/>
                  </a:lnTo>
                  <a:lnTo>
                    <a:pt x="599583" y="19653"/>
                  </a:lnTo>
                  <a:lnTo>
                    <a:pt x="603636" y="20606"/>
                  </a:lnTo>
                  <a:lnTo>
                    <a:pt x="605520" y="21140"/>
                  </a:lnTo>
                  <a:lnTo>
                    <a:pt x="607258" y="21737"/>
                  </a:lnTo>
                  <a:lnTo>
                    <a:pt x="608011" y="19402"/>
                  </a:lnTo>
                  <a:close/>
                </a:path>
                <a:path extrusionOk="0" h="160654" w="672465">
                  <a:moveTo>
                    <a:pt x="666910" y="19402"/>
                  </a:moveTo>
                  <a:lnTo>
                    <a:pt x="656147" y="19402"/>
                  </a:lnTo>
                  <a:lnTo>
                    <a:pt x="658482" y="19653"/>
                  </a:lnTo>
                  <a:lnTo>
                    <a:pt x="662534" y="20606"/>
                  </a:lnTo>
                  <a:lnTo>
                    <a:pt x="664419" y="21140"/>
                  </a:lnTo>
                  <a:lnTo>
                    <a:pt x="666157" y="21737"/>
                  </a:lnTo>
                  <a:lnTo>
                    <a:pt x="666910" y="19402"/>
                  </a:lnTo>
                  <a:close/>
                </a:path>
                <a:path extrusionOk="0" h="160654" w="672465">
                  <a:moveTo>
                    <a:pt x="513345" y="34334"/>
                  </a:moveTo>
                  <a:lnTo>
                    <a:pt x="497848" y="34334"/>
                  </a:lnTo>
                  <a:lnTo>
                    <a:pt x="490990" y="36082"/>
                  </a:lnTo>
                  <a:lnTo>
                    <a:pt x="467617" y="67085"/>
                  </a:lnTo>
                  <a:lnTo>
                    <a:pt x="466383" y="81494"/>
                  </a:lnTo>
                  <a:lnTo>
                    <a:pt x="466725" y="88906"/>
                  </a:lnTo>
                  <a:lnTo>
                    <a:pt x="493325" y="125640"/>
                  </a:lnTo>
                  <a:lnTo>
                    <a:pt x="500696" y="127294"/>
                  </a:lnTo>
                  <a:lnTo>
                    <a:pt x="515408" y="127294"/>
                  </a:lnTo>
                  <a:lnTo>
                    <a:pt x="520832" y="126791"/>
                  </a:lnTo>
                  <a:lnTo>
                    <a:pt x="529795" y="124760"/>
                  </a:lnTo>
                  <a:lnTo>
                    <a:pt x="534088" y="123148"/>
                  </a:lnTo>
                  <a:lnTo>
                    <a:pt x="538203" y="120959"/>
                  </a:lnTo>
                  <a:lnTo>
                    <a:pt x="538203" y="109096"/>
                  </a:lnTo>
                  <a:lnTo>
                    <a:pt x="503660" y="109096"/>
                  </a:lnTo>
                  <a:lnTo>
                    <a:pt x="498675" y="107127"/>
                  </a:lnTo>
                  <a:lnTo>
                    <a:pt x="491492" y="99263"/>
                  </a:lnTo>
                  <a:lnTo>
                    <a:pt x="489576" y="93850"/>
                  </a:lnTo>
                  <a:lnTo>
                    <a:pt x="489335" y="86950"/>
                  </a:lnTo>
                  <a:lnTo>
                    <a:pt x="542883" y="86950"/>
                  </a:lnTo>
                  <a:lnTo>
                    <a:pt x="542883" y="70668"/>
                  </a:lnTo>
                  <a:lnTo>
                    <a:pt x="489848" y="70668"/>
                  </a:lnTo>
                  <a:lnTo>
                    <a:pt x="490299" y="64144"/>
                  </a:lnTo>
                  <a:lnTo>
                    <a:pt x="491964" y="59359"/>
                  </a:lnTo>
                  <a:lnTo>
                    <a:pt x="497764" y="53265"/>
                  </a:lnTo>
                  <a:lnTo>
                    <a:pt x="501408" y="51736"/>
                  </a:lnTo>
                  <a:lnTo>
                    <a:pt x="537753" y="51736"/>
                  </a:lnTo>
                  <a:lnTo>
                    <a:pt x="535334" y="46899"/>
                  </a:lnTo>
                  <a:lnTo>
                    <a:pt x="531051" y="42291"/>
                  </a:lnTo>
                  <a:lnTo>
                    <a:pt x="519952" y="35915"/>
                  </a:lnTo>
                  <a:lnTo>
                    <a:pt x="513345" y="34334"/>
                  </a:lnTo>
                  <a:close/>
                </a:path>
                <a:path extrusionOk="0" h="160654" w="672465">
                  <a:moveTo>
                    <a:pt x="538203" y="102028"/>
                  </a:moveTo>
                  <a:lnTo>
                    <a:pt x="533554" y="104384"/>
                  </a:lnTo>
                  <a:lnTo>
                    <a:pt x="529020" y="106143"/>
                  </a:lnTo>
                  <a:lnTo>
                    <a:pt x="520204" y="108499"/>
                  </a:lnTo>
                  <a:lnTo>
                    <a:pt x="515356" y="109096"/>
                  </a:lnTo>
                  <a:lnTo>
                    <a:pt x="538203" y="109096"/>
                  </a:lnTo>
                  <a:lnTo>
                    <a:pt x="538203" y="102028"/>
                  </a:lnTo>
                  <a:close/>
                </a:path>
                <a:path extrusionOk="0" h="160654" w="672465">
                  <a:moveTo>
                    <a:pt x="537753" y="51736"/>
                  </a:moveTo>
                  <a:lnTo>
                    <a:pt x="509387" y="51736"/>
                  </a:lnTo>
                  <a:lnTo>
                    <a:pt x="512319" y="52563"/>
                  </a:lnTo>
                  <a:lnTo>
                    <a:pt x="516926" y="55883"/>
                  </a:lnTo>
                  <a:lnTo>
                    <a:pt x="518654" y="58123"/>
                  </a:lnTo>
                  <a:lnTo>
                    <a:pt x="520978" y="63788"/>
                  </a:lnTo>
                  <a:lnTo>
                    <a:pt x="521586" y="67034"/>
                  </a:lnTo>
                  <a:lnTo>
                    <a:pt x="521638" y="70668"/>
                  </a:lnTo>
                  <a:lnTo>
                    <a:pt x="542883" y="70668"/>
                  </a:lnTo>
                  <a:lnTo>
                    <a:pt x="542883" y="66364"/>
                  </a:lnTo>
                  <a:lnTo>
                    <a:pt x="541376" y="58982"/>
                  </a:lnTo>
                  <a:lnTo>
                    <a:pt x="537753" y="51736"/>
                  </a:lnTo>
                  <a:close/>
                </a:path>
                <a:path extrusionOk="0" h="160654" w="672465">
                  <a:moveTo>
                    <a:pt x="400040" y="137723"/>
                  </a:moveTo>
                  <a:lnTo>
                    <a:pt x="400040" y="158424"/>
                  </a:lnTo>
                  <a:lnTo>
                    <a:pt x="401621" y="158895"/>
                  </a:lnTo>
                  <a:lnTo>
                    <a:pt x="403537" y="159314"/>
                  </a:lnTo>
                  <a:lnTo>
                    <a:pt x="408050" y="160016"/>
                  </a:lnTo>
                  <a:lnTo>
                    <a:pt x="410668" y="160183"/>
                  </a:lnTo>
                  <a:lnTo>
                    <a:pt x="420416" y="160183"/>
                  </a:lnTo>
                  <a:lnTo>
                    <a:pt x="426395" y="158790"/>
                  </a:lnTo>
                  <a:lnTo>
                    <a:pt x="436740" y="153168"/>
                  </a:lnTo>
                  <a:lnTo>
                    <a:pt x="440782" y="148676"/>
                  </a:lnTo>
                  <a:lnTo>
                    <a:pt x="445164" y="139325"/>
                  </a:lnTo>
                  <a:lnTo>
                    <a:pt x="408856" y="139325"/>
                  </a:lnTo>
                  <a:lnTo>
                    <a:pt x="406940" y="139158"/>
                  </a:lnTo>
                  <a:lnTo>
                    <a:pt x="405025" y="138791"/>
                  </a:lnTo>
                  <a:lnTo>
                    <a:pt x="401621" y="138100"/>
                  </a:lnTo>
                  <a:lnTo>
                    <a:pt x="400040" y="137723"/>
                  </a:lnTo>
                  <a:close/>
                </a:path>
                <a:path extrusionOk="0" h="160654" w="672465">
                  <a:moveTo>
                    <a:pt x="448028" y="8418"/>
                  </a:moveTo>
                  <a:lnTo>
                    <a:pt x="424992" y="8418"/>
                  </a:lnTo>
                  <a:lnTo>
                    <a:pt x="424992" y="124038"/>
                  </a:lnTo>
                  <a:lnTo>
                    <a:pt x="424374" y="128414"/>
                  </a:lnTo>
                  <a:lnTo>
                    <a:pt x="421903" y="134519"/>
                  </a:lnTo>
                  <a:lnTo>
                    <a:pt x="420217" y="136592"/>
                  </a:lnTo>
                  <a:lnTo>
                    <a:pt x="415966" y="138791"/>
                  </a:lnTo>
                  <a:lnTo>
                    <a:pt x="413558" y="139325"/>
                  </a:lnTo>
                  <a:lnTo>
                    <a:pt x="445164" y="139325"/>
                  </a:lnTo>
                  <a:lnTo>
                    <a:pt x="446572" y="136320"/>
                  </a:lnTo>
                  <a:lnTo>
                    <a:pt x="447990" y="128414"/>
                  </a:lnTo>
                  <a:lnTo>
                    <a:pt x="448028" y="8418"/>
                  </a:lnTo>
                  <a:close/>
                </a:path>
                <a:path extrusionOk="0" h="160654" w="672465">
                  <a:moveTo>
                    <a:pt x="255856" y="36009"/>
                  </a:moveTo>
                  <a:lnTo>
                    <a:pt x="238558" y="36009"/>
                  </a:lnTo>
                  <a:lnTo>
                    <a:pt x="238558" y="125702"/>
                  </a:lnTo>
                  <a:lnTo>
                    <a:pt x="261206" y="125702"/>
                  </a:lnTo>
                  <a:lnTo>
                    <a:pt x="261206" y="77139"/>
                  </a:lnTo>
                  <a:lnTo>
                    <a:pt x="261719" y="71746"/>
                  </a:lnTo>
                  <a:lnTo>
                    <a:pt x="263740" y="62919"/>
                  </a:lnTo>
                  <a:lnTo>
                    <a:pt x="265447" y="59579"/>
                  </a:lnTo>
                  <a:lnTo>
                    <a:pt x="270253" y="55034"/>
                  </a:lnTo>
                  <a:lnTo>
                    <a:pt x="273562" y="53904"/>
                  </a:lnTo>
                  <a:lnTo>
                    <a:pt x="363173" y="53904"/>
                  </a:lnTo>
                  <a:lnTo>
                    <a:pt x="362861" y="52328"/>
                  </a:lnTo>
                  <a:lnTo>
                    <a:pt x="360934" y="47485"/>
                  </a:lnTo>
                  <a:lnTo>
                    <a:pt x="258903" y="47485"/>
                  </a:lnTo>
                  <a:lnTo>
                    <a:pt x="255856" y="36009"/>
                  </a:lnTo>
                  <a:close/>
                </a:path>
                <a:path extrusionOk="0" h="160654" w="672465">
                  <a:moveTo>
                    <a:pt x="323477" y="53904"/>
                  </a:moveTo>
                  <a:lnTo>
                    <a:pt x="280640" y="53904"/>
                  </a:lnTo>
                  <a:lnTo>
                    <a:pt x="282996" y="54616"/>
                  </a:lnTo>
                  <a:lnTo>
                    <a:pt x="286661" y="57516"/>
                  </a:lnTo>
                  <a:lnTo>
                    <a:pt x="288022" y="59673"/>
                  </a:lnTo>
                  <a:lnTo>
                    <a:pt x="289805" y="65474"/>
                  </a:lnTo>
                  <a:lnTo>
                    <a:pt x="290252" y="69034"/>
                  </a:lnTo>
                  <a:lnTo>
                    <a:pt x="290252" y="125702"/>
                  </a:lnTo>
                  <a:lnTo>
                    <a:pt x="312901" y="125702"/>
                  </a:lnTo>
                  <a:lnTo>
                    <a:pt x="312965" y="71746"/>
                  </a:lnTo>
                  <a:lnTo>
                    <a:pt x="314179" y="65453"/>
                  </a:lnTo>
                  <a:lnTo>
                    <a:pt x="319215" y="56218"/>
                  </a:lnTo>
                  <a:lnTo>
                    <a:pt x="323477" y="53904"/>
                  </a:lnTo>
                  <a:close/>
                </a:path>
                <a:path extrusionOk="0" h="160654" w="672465">
                  <a:moveTo>
                    <a:pt x="363173" y="53904"/>
                  </a:moveTo>
                  <a:lnTo>
                    <a:pt x="333728" y="53904"/>
                  </a:lnTo>
                  <a:lnTo>
                    <a:pt x="336869" y="55527"/>
                  </a:lnTo>
                  <a:lnTo>
                    <a:pt x="340932" y="62050"/>
                  </a:lnTo>
                  <a:lnTo>
                    <a:pt x="341947" y="66888"/>
                  </a:lnTo>
                  <a:lnTo>
                    <a:pt x="341947" y="125702"/>
                  </a:lnTo>
                  <a:lnTo>
                    <a:pt x="364669" y="125702"/>
                  </a:lnTo>
                  <a:lnTo>
                    <a:pt x="364570" y="65453"/>
                  </a:lnTo>
                  <a:lnTo>
                    <a:pt x="364217" y="59187"/>
                  </a:lnTo>
                  <a:lnTo>
                    <a:pt x="363173" y="53904"/>
                  </a:lnTo>
                  <a:close/>
                </a:path>
                <a:path extrusionOk="0" h="160654" w="672465">
                  <a:moveTo>
                    <a:pt x="290399" y="34334"/>
                  </a:moveTo>
                  <a:lnTo>
                    <a:pt x="281143" y="34334"/>
                  </a:lnTo>
                  <a:lnTo>
                    <a:pt x="278022" y="34784"/>
                  </a:lnTo>
                  <a:lnTo>
                    <a:pt x="260170" y="47485"/>
                  </a:lnTo>
                  <a:lnTo>
                    <a:pt x="309561" y="47485"/>
                  </a:lnTo>
                  <a:lnTo>
                    <a:pt x="307278" y="42993"/>
                  </a:lnTo>
                  <a:lnTo>
                    <a:pt x="304032" y="39684"/>
                  </a:lnTo>
                  <a:lnTo>
                    <a:pt x="295561" y="35402"/>
                  </a:lnTo>
                  <a:lnTo>
                    <a:pt x="290399" y="34334"/>
                  </a:lnTo>
                  <a:close/>
                </a:path>
                <a:path extrusionOk="0" h="160654" w="672465">
                  <a:moveTo>
                    <a:pt x="345486" y="34334"/>
                  </a:moveTo>
                  <a:lnTo>
                    <a:pt x="331277" y="34334"/>
                  </a:lnTo>
                  <a:lnTo>
                    <a:pt x="326607" y="35370"/>
                  </a:lnTo>
                  <a:lnTo>
                    <a:pt x="317550" y="39538"/>
                  </a:lnTo>
                  <a:lnTo>
                    <a:pt x="314042" y="42878"/>
                  </a:lnTo>
                  <a:lnTo>
                    <a:pt x="311561" y="47485"/>
                  </a:lnTo>
                  <a:lnTo>
                    <a:pt x="360934" y="47485"/>
                  </a:lnTo>
                  <a:lnTo>
                    <a:pt x="360601" y="46646"/>
                  </a:lnTo>
                  <a:lnTo>
                    <a:pt x="357434" y="42145"/>
                  </a:lnTo>
                  <a:lnTo>
                    <a:pt x="352596" y="36930"/>
                  </a:lnTo>
                  <a:lnTo>
                    <a:pt x="345486" y="34334"/>
                  </a:lnTo>
                  <a:close/>
                </a:path>
                <a:path extrusionOk="0" h="160654" w="672465">
                  <a:moveTo>
                    <a:pt x="189732" y="34334"/>
                  </a:moveTo>
                  <a:lnTo>
                    <a:pt x="173586" y="34334"/>
                  </a:lnTo>
                  <a:lnTo>
                    <a:pt x="166382" y="36124"/>
                  </a:lnTo>
                  <a:lnTo>
                    <a:pt x="142697" y="66915"/>
                  </a:lnTo>
                  <a:lnTo>
                    <a:pt x="141472" y="80699"/>
                  </a:lnTo>
                  <a:lnTo>
                    <a:pt x="141472" y="88185"/>
                  </a:lnTo>
                  <a:lnTo>
                    <a:pt x="160550" y="122226"/>
                  </a:lnTo>
                  <a:lnTo>
                    <a:pt x="175670" y="127294"/>
                  </a:lnTo>
                  <a:lnTo>
                    <a:pt x="187753" y="127294"/>
                  </a:lnTo>
                  <a:lnTo>
                    <a:pt x="216631" y="107651"/>
                  </a:lnTo>
                  <a:lnTo>
                    <a:pt x="177743" y="107651"/>
                  </a:lnTo>
                  <a:lnTo>
                    <a:pt x="174455" y="106625"/>
                  </a:lnTo>
                  <a:lnTo>
                    <a:pt x="169408" y="102572"/>
                  </a:lnTo>
                  <a:lnTo>
                    <a:pt x="167544" y="99536"/>
                  </a:lnTo>
                  <a:lnTo>
                    <a:pt x="165167" y="91526"/>
                  </a:lnTo>
                  <a:lnTo>
                    <a:pt x="164570" y="86573"/>
                  </a:lnTo>
                  <a:lnTo>
                    <a:pt x="164570" y="71819"/>
                  </a:lnTo>
                  <a:lnTo>
                    <a:pt x="165921" y="65160"/>
                  </a:lnTo>
                  <a:lnTo>
                    <a:pt x="171324" y="56281"/>
                  </a:lnTo>
                  <a:lnTo>
                    <a:pt x="175670" y="54061"/>
                  </a:lnTo>
                  <a:lnTo>
                    <a:pt x="216138" y="54061"/>
                  </a:lnTo>
                  <a:lnTo>
                    <a:pt x="213386" y="48522"/>
                  </a:lnTo>
                  <a:lnTo>
                    <a:pt x="208653" y="43286"/>
                  </a:lnTo>
                  <a:lnTo>
                    <a:pt x="196622" y="36124"/>
                  </a:lnTo>
                  <a:lnTo>
                    <a:pt x="189732" y="34334"/>
                  </a:lnTo>
                  <a:close/>
                </a:path>
                <a:path extrusionOk="0" h="160654" w="672465">
                  <a:moveTo>
                    <a:pt x="216138" y="54061"/>
                  </a:moveTo>
                  <a:lnTo>
                    <a:pt x="185722" y="54061"/>
                  </a:lnTo>
                  <a:lnTo>
                    <a:pt x="189009" y="55045"/>
                  </a:lnTo>
                  <a:lnTo>
                    <a:pt x="194067" y="59003"/>
                  </a:lnTo>
                  <a:lnTo>
                    <a:pt x="195899" y="61966"/>
                  </a:lnTo>
                  <a:lnTo>
                    <a:pt x="198234" y="69830"/>
                  </a:lnTo>
                  <a:lnTo>
                    <a:pt x="198810" y="74751"/>
                  </a:lnTo>
                  <a:lnTo>
                    <a:pt x="198810" y="86573"/>
                  </a:lnTo>
                  <a:lnTo>
                    <a:pt x="185816" y="107651"/>
                  </a:lnTo>
                  <a:lnTo>
                    <a:pt x="216631" y="107651"/>
                  </a:lnTo>
                  <a:lnTo>
                    <a:pt x="217344" y="106363"/>
                  </a:lnTo>
                  <a:lnTo>
                    <a:pt x="221061" y="94803"/>
                  </a:lnTo>
                  <a:lnTo>
                    <a:pt x="221993" y="88185"/>
                  </a:lnTo>
                  <a:lnTo>
                    <a:pt x="221993" y="80699"/>
                  </a:lnTo>
                  <a:lnTo>
                    <a:pt x="221669" y="73519"/>
                  </a:lnTo>
                  <a:lnTo>
                    <a:pt x="220698" y="66915"/>
                  </a:lnTo>
                  <a:lnTo>
                    <a:pt x="219082" y="60887"/>
                  </a:lnTo>
                  <a:lnTo>
                    <a:pt x="216820" y="55432"/>
                  </a:lnTo>
                  <a:lnTo>
                    <a:pt x="216138" y="54061"/>
                  </a:lnTo>
                  <a:close/>
                </a:path>
                <a:path extrusionOk="0" h="160654" w="672465">
                  <a:moveTo>
                    <a:pt x="96761" y="36009"/>
                  </a:moveTo>
                  <a:lnTo>
                    <a:pt x="79599" y="36009"/>
                  </a:lnTo>
                  <a:lnTo>
                    <a:pt x="79599" y="125702"/>
                  </a:lnTo>
                  <a:lnTo>
                    <a:pt x="102258" y="125702"/>
                  </a:lnTo>
                  <a:lnTo>
                    <a:pt x="102258" y="75830"/>
                  </a:lnTo>
                  <a:lnTo>
                    <a:pt x="102886" y="72259"/>
                  </a:lnTo>
                  <a:lnTo>
                    <a:pt x="122278" y="57191"/>
                  </a:lnTo>
                  <a:lnTo>
                    <a:pt x="131951" y="57191"/>
                  </a:lnTo>
                  <a:lnTo>
                    <a:pt x="132404" y="51097"/>
                  </a:lnTo>
                  <a:lnTo>
                    <a:pt x="100101" y="51097"/>
                  </a:lnTo>
                  <a:lnTo>
                    <a:pt x="96761" y="36009"/>
                  </a:lnTo>
                  <a:close/>
                </a:path>
                <a:path extrusionOk="0" h="160654" w="672465">
                  <a:moveTo>
                    <a:pt x="131951" y="57191"/>
                  </a:moveTo>
                  <a:lnTo>
                    <a:pt x="126195" y="57191"/>
                  </a:lnTo>
                  <a:lnTo>
                    <a:pt x="127367" y="57254"/>
                  </a:lnTo>
                  <a:lnTo>
                    <a:pt x="130090" y="57527"/>
                  </a:lnTo>
                  <a:lnTo>
                    <a:pt x="131147" y="57725"/>
                  </a:lnTo>
                  <a:lnTo>
                    <a:pt x="131891" y="57998"/>
                  </a:lnTo>
                  <a:lnTo>
                    <a:pt x="131951" y="57191"/>
                  </a:lnTo>
                  <a:close/>
                </a:path>
                <a:path extrusionOk="0" h="160654" w="672465">
                  <a:moveTo>
                    <a:pt x="127085" y="34334"/>
                  </a:moveTo>
                  <a:lnTo>
                    <a:pt x="122278" y="34334"/>
                  </a:lnTo>
                  <a:lnTo>
                    <a:pt x="118875" y="35087"/>
                  </a:lnTo>
                  <a:lnTo>
                    <a:pt x="101211" y="51097"/>
                  </a:lnTo>
                  <a:lnTo>
                    <a:pt x="132404" y="51097"/>
                  </a:lnTo>
                  <a:lnTo>
                    <a:pt x="133598" y="35046"/>
                  </a:lnTo>
                  <a:lnTo>
                    <a:pt x="132655" y="34836"/>
                  </a:lnTo>
                  <a:lnTo>
                    <a:pt x="131430" y="34658"/>
                  </a:lnTo>
                  <a:lnTo>
                    <a:pt x="128414" y="34396"/>
                  </a:lnTo>
                  <a:lnTo>
                    <a:pt x="127085" y="34334"/>
                  </a:lnTo>
                  <a:close/>
                </a:path>
                <a:path extrusionOk="0" h="160654" w="672465">
                  <a:moveTo>
                    <a:pt x="62249" y="8418"/>
                  </a:moveTo>
                  <a:lnTo>
                    <a:pt x="0" y="8418"/>
                  </a:lnTo>
                  <a:lnTo>
                    <a:pt x="0" y="125702"/>
                  </a:lnTo>
                  <a:lnTo>
                    <a:pt x="22658" y="125702"/>
                  </a:lnTo>
                  <a:lnTo>
                    <a:pt x="22658" y="79327"/>
                  </a:lnTo>
                  <a:lnTo>
                    <a:pt x="59495" y="79327"/>
                  </a:lnTo>
                  <a:lnTo>
                    <a:pt x="59495" y="59034"/>
                  </a:lnTo>
                  <a:lnTo>
                    <a:pt x="22658" y="59034"/>
                  </a:lnTo>
                  <a:lnTo>
                    <a:pt x="22658" y="28794"/>
                  </a:lnTo>
                  <a:lnTo>
                    <a:pt x="62249" y="28794"/>
                  </a:lnTo>
                  <a:lnTo>
                    <a:pt x="62249" y="8418"/>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50"/>
            </a:p>
          </p:txBody>
        </p:sp>
      </p:grpSp>
      <p:sp>
        <p:nvSpPr>
          <p:cNvPr id="487" name="Google Shape;487;p32"/>
          <p:cNvSpPr txBox="1"/>
          <p:nvPr/>
        </p:nvSpPr>
        <p:spPr>
          <a:xfrm>
            <a:off x="4344671" y="3178500"/>
            <a:ext cx="659100" cy="128100"/>
          </a:xfrm>
          <a:prstGeom prst="rect">
            <a:avLst/>
          </a:prstGeom>
          <a:noFill/>
          <a:ln>
            <a:noFill/>
          </a:ln>
        </p:spPr>
        <p:txBody>
          <a:bodyPr anchorCtr="0" anchor="t" bIns="0" lIns="0" spcFirstLastPara="1" rIns="0" wrap="square" tIns="6825">
            <a:spAutoFit/>
          </a:bodyPr>
          <a:lstStyle/>
          <a:p>
            <a:pPr indent="0" lvl="0" marL="0" rtl="0" algn="l">
              <a:lnSpc>
                <a:spcPct val="100000"/>
              </a:lnSpc>
              <a:spcBef>
                <a:spcPts val="0"/>
              </a:spcBef>
              <a:spcAft>
                <a:spcPts val="0"/>
              </a:spcAft>
              <a:buNone/>
            </a:pPr>
            <a:r>
              <a:rPr b="1" lang="en" sz="787">
                <a:solidFill>
                  <a:srgbClr val="221F1F"/>
                </a:solidFill>
                <a:latin typeface="Open Sans"/>
                <a:ea typeface="Open Sans"/>
                <a:cs typeface="Open Sans"/>
                <a:sym typeface="Open Sans"/>
              </a:rPr>
              <a:t>to Eve	2</a:t>
            </a:r>
            <a:endParaRPr sz="787">
              <a:latin typeface="Open Sans"/>
              <a:ea typeface="Open Sans"/>
              <a:cs typeface="Open Sans"/>
              <a:sym typeface="Open Sans"/>
            </a:endParaRPr>
          </a:p>
        </p:txBody>
      </p:sp>
      <p:pic>
        <p:nvPicPr>
          <p:cNvPr id="488" name="Google Shape;488;p32"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2" name="Shape 492"/>
        <p:cNvGrpSpPr/>
        <p:nvPr/>
      </p:nvGrpSpPr>
      <p:grpSpPr>
        <a:xfrm>
          <a:off x="0" y="0"/>
          <a:ext cx="0" cy="0"/>
          <a:chOff x="0" y="0"/>
          <a:chExt cx="0" cy="0"/>
        </a:xfrm>
      </p:grpSpPr>
      <p:grpSp>
        <p:nvGrpSpPr>
          <p:cNvPr id="493" name="Google Shape;493;p33"/>
          <p:cNvGrpSpPr/>
          <p:nvPr/>
        </p:nvGrpSpPr>
        <p:grpSpPr>
          <a:xfrm>
            <a:off x="0" y="0"/>
            <a:ext cx="9143346" cy="848926"/>
            <a:chOff x="0" y="0"/>
            <a:chExt cx="20104102" cy="1866592"/>
          </a:xfrm>
        </p:grpSpPr>
        <p:pic>
          <p:nvPicPr>
            <p:cNvPr id="494" name="Google Shape;494;p33"/>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495" name="Google Shape;495;p33"/>
            <p:cNvPicPr preferRelativeResize="0"/>
            <p:nvPr/>
          </p:nvPicPr>
          <p:blipFill rotWithShape="1">
            <a:blip r:embed="rId4">
              <a:alphaModFix/>
            </a:blip>
            <a:srcRect b="0" l="0" r="0" t="0"/>
            <a:stretch/>
          </p:blipFill>
          <p:spPr>
            <a:xfrm>
              <a:off x="572966" y="56961"/>
              <a:ext cx="14281451" cy="1751569"/>
            </a:xfrm>
            <a:prstGeom prst="rect">
              <a:avLst/>
            </a:prstGeom>
            <a:noFill/>
            <a:ln>
              <a:noFill/>
            </a:ln>
          </p:spPr>
        </p:pic>
      </p:grpSp>
      <p:sp>
        <p:nvSpPr>
          <p:cNvPr id="496" name="Google Shape;496;p33"/>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497" name="Google Shape;497;p33"/>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pic>
        <p:nvPicPr>
          <p:cNvPr id="498" name="Google Shape;498;p33"/>
          <p:cNvPicPr preferRelativeResize="0"/>
          <p:nvPr/>
        </p:nvPicPr>
        <p:blipFill rotWithShape="1">
          <a:blip r:embed="rId6">
            <a:alphaModFix/>
          </a:blip>
          <a:srcRect b="0" l="0" r="0" t="0"/>
          <a:stretch/>
        </p:blipFill>
        <p:spPr>
          <a:xfrm>
            <a:off x="508008" y="1762506"/>
            <a:ext cx="212201" cy="212625"/>
          </a:xfrm>
          <a:prstGeom prst="rect">
            <a:avLst/>
          </a:prstGeom>
          <a:noFill/>
          <a:ln>
            <a:noFill/>
          </a:ln>
        </p:spPr>
      </p:pic>
      <p:sp>
        <p:nvSpPr>
          <p:cNvPr id="499" name="Google Shape;499;p33"/>
          <p:cNvSpPr txBox="1"/>
          <p:nvPr/>
        </p:nvSpPr>
        <p:spPr>
          <a:xfrm>
            <a:off x="569092" y="1777556"/>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1</a:t>
            </a:r>
            <a:endParaRPr sz="1100">
              <a:latin typeface="Open Sans"/>
              <a:ea typeface="Open Sans"/>
              <a:cs typeface="Open Sans"/>
              <a:sym typeface="Open Sans"/>
            </a:endParaRPr>
          </a:p>
        </p:txBody>
      </p:sp>
      <p:sp>
        <p:nvSpPr>
          <p:cNvPr id="500" name="Google Shape;500;p33"/>
          <p:cNvSpPr txBox="1"/>
          <p:nvPr/>
        </p:nvSpPr>
        <p:spPr>
          <a:xfrm>
            <a:off x="822957" y="1732025"/>
            <a:ext cx="7794600" cy="2828700"/>
          </a:xfrm>
          <a:prstGeom prst="rect">
            <a:avLst/>
          </a:prstGeom>
          <a:noFill/>
          <a:ln>
            <a:noFill/>
          </a:ln>
        </p:spPr>
        <p:txBody>
          <a:bodyPr anchorCtr="0" anchor="t" bIns="0" lIns="0" spcFirstLastPara="1" rIns="0" wrap="square" tIns="42750">
            <a:spAutoFit/>
          </a:bodyPr>
          <a:lstStyle/>
          <a:p>
            <a:pPr indent="0" lvl="0" marL="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Transaction Fees</a:t>
            </a:r>
            <a:endParaRPr sz="1000">
              <a:latin typeface="Montserrat"/>
              <a:ea typeface="Montserrat"/>
              <a:cs typeface="Montserrat"/>
              <a:sym typeface="Montserrat"/>
            </a:endParaRPr>
          </a:p>
          <a:p>
            <a:pPr indent="0" lvl="0" marL="0" marR="50800" rtl="0" algn="l">
              <a:lnSpc>
                <a:spcPct val="101800"/>
              </a:lnSpc>
              <a:spcBef>
                <a:spcPts val="300"/>
              </a:spcBef>
              <a:spcAft>
                <a:spcPts val="0"/>
              </a:spcAft>
              <a:buNone/>
            </a:pPr>
            <a:r>
              <a:rPr lang="en" sz="1000">
                <a:solidFill>
                  <a:srgbClr val="57585B"/>
                </a:solidFill>
                <a:latin typeface="Montserrat"/>
                <a:ea typeface="Montserrat"/>
                <a:cs typeface="Montserrat"/>
                <a:sym typeface="Montserrat"/>
              </a:rPr>
              <a:t>Jeff earns a small fee for each transaction that passes through his node, which compensates him for the time and effort he puts into maintaining and running his node.</a:t>
            </a:r>
            <a:endParaRPr sz="1000">
              <a:latin typeface="Montserrat"/>
              <a:ea typeface="Montserrat"/>
              <a:cs typeface="Montserrat"/>
              <a:sym typeface="Montserrat"/>
            </a:endParaRPr>
          </a:p>
          <a:p>
            <a:pPr indent="0" lvl="0" marL="0" rtl="0" algn="l">
              <a:lnSpc>
                <a:spcPct val="100000"/>
              </a:lnSpc>
              <a:spcBef>
                <a:spcPts val="700"/>
              </a:spcBef>
              <a:spcAft>
                <a:spcPts val="0"/>
              </a:spcAft>
              <a:buNone/>
            </a:pPr>
            <a:r>
              <a:rPr b="1" lang="en" sz="1000">
                <a:solidFill>
                  <a:srgbClr val="241B54"/>
                </a:solidFill>
                <a:latin typeface="Montserrat"/>
                <a:ea typeface="Montserrat"/>
                <a:cs typeface="Montserrat"/>
                <a:sym typeface="Montserrat"/>
              </a:rPr>
              <a:t>Network Participation</a:t>
            </a:r>
            <a:endParaRPr sz="1000">
              <a:latin typeface="Montserrat"/>
              <a:ea typeface="Montserrat"/>
              <a:cs typeface="Montserrat"/>
              <a:sym typeface="Montserrat"/>
            </a:endParaRPr>
          </a:p>
          <a:p>
            <a:pPr indent="0" lvl="0" marL="0" marR="63500" rtl="0" algn="l">
              <a:lnSpc>
                <a:spcPct val="101800"/>
              </a:lnSpc>
              <a:spcBef>
                <a:spcPts val="300"/>
              </a:spcBef>
              <a:spcAft>
                <a:spcPts val="0"/>
              </a:spcAft>
              <a:buNone/>
            </a:pPr>
            <a:r>
              <a:rPr lang="en" sz="1000">
                <a:solidFill>
                  <a:srgbClr val="57585B"/>
                </a:solidFill>
                <a:latin typeface="Montserrat"/>
                <a:ea typeface="Montserrat"/>
                <a:cs typeface="Montserrat"/>
                <a:sym typeface="Montserrat"/>
              </a:rPr>
              <a:t>By running a Lightning node, Jeff is participating in the network and helping to increase its decentralization, security, and stability. This can increase Jeff’s reputation and credibility as a reliable node operator, making him a more attractive intermediary for future transactions.</a:t>
            </a:r>
            <a:endParaRPr sz="1000">
              <a:latin typeface="Montserrat"/>
              <a:ea typeface="Montserrat"/>
              <a:cs typeface="Montserrat"/>
              <a:sym typeface="Montserrat"/>
            </a:endParaRPr>
          </a:p>
          <a:p>
            <a:pPr indent="0" lvl="0" marL="0" rtl="0" algn="l">
              <a:lnSpc>
                <a:spcPct val="100000"/>
              </a:lnSpc>
              <a:spcBef>
                <a:spcPts val="800"/>
              </a:spcBef>
              <a:spcAft>
                <a:spcPts val="0"/>
              </a:spcAft>
              <a:buNone/>
            </a:pPr>
            <a:r>
              <a:rPr b="1" lang="en" sz="1000">
                <a:solidFill>
                  <a:srgbClr val="241B54"/>
                </a:solidFill>
                <a:latin typeface="Montserrat"/>
                <a:ea typeface="Montserrat"/>
                <a:cs typeface="Montserrat"/>
                <a:sym typeface="Montserrat"/>
              </a:rPr>
              <a:t>Network Growth</a:t>
            </a:r>
            <a:endParaRPr sz="1000">
              <a:latin typeface="Montserrat"/>
              <a:ea typeface="Montserrat"/>
              <a:cs typeface="Montserrat"/>
              <a:sym typeface="Montserrat"/>
            </a:endParaRPr>
          </a:p>
          <a:p>
            <a:pPr indent="0" lvl="0" marL="0" marR="38100" rtl="0" algn="l">
              <a:lnSpc>
                <a:spcPct val="101800"/>
              </a:lnSpc>
              <a:spcBef>
                <a:spcPts val="300"/>
              </a:spcBef>
              <a:spcAft>
                <a:spcPts val="0"/>
              </a:spcAft>
              <a:buNone/>
            </a:pPr>
            <a:r>
              <a:rPr lang="en" sz="1000">
                <a:solidFill>
                  <a:srgbClr val="57585B"/>
                </a:solidFill>
                <a:latin typeface="Montserrat"/>
                <a:ea typeface="Montserrat"/>
                <a:cs typeface="Montserrat"/>
                <a:sym typeface="Montserrat"/>
              </a:rPr>
              <a:t>As the Lightning Network grows and more people use it, the number of transactions passing through Jeff’s node is likely to increase, which can result in increased income from transaction fees.</a:t>
            </a:r>
            <a:endParaRPr sz="1000">
              <a:latin typeface="Montserrat"/>
              <a:ea typeface="Montserrat"/>
              <a:cs typeface="Montserrat"/>
              <a:sym typeface="Montserrat"/>
            </a:endParaRPr>
          </a:p>
          <a:p>
            <a:pPr indent="0" lvl="0" marL="0" rtl="0" algn="l">
              <a:lnSpc>
                <a:spcPct val="100000"/>
              </a:lnSpc>
              <a:spcBef>
                <a:spcPts val="800"/>
              </a:spcBef>
              <a:spcAft>
                <a:spcPts val="0"/>
              </a:spcAft>
              <a:buNone/>
            </a:pPr>
            <a:r>
              <a:rPr b="1" lang="en" sz="1000">
                <a:solidFill>
                  <a:srgbClr val="241B54"/>
                </a:solidFill>
                <a:latin typeface="Montserrat"/>
                <a:ea typeface="Montserrat"/>
                <a:cs typeface="Montserrat"/>
                <a:sym typeface="Montserrat"/>
              </a:rPr>
              <a:t>Increased Network Security</a:t>
            </a:r>
            <a:endParaRPr sz="1000">
              <a:latin typeface="Montserrat"/>
              <a:ea typeface="Montserrat"/>
              <a:cs typeface="Montserrat"/>
              <a:sym typeface="Montserrat"/>
            </a:endParaRPr>
          </a:p>
          <a:p>
            <a:pPr indent="0" lvl="0" marL="0" marR="0" rtl="0" algn="l">
              <a:lnSpc>
                <a:spcPct val="101800"/>
              </a:lnSpc>
              <a:spcBef>
                <a:spcPts val="300"/>
              </a:spcBef>
              <a:spcAft>
                <a:spcPts val="0"/>
              </a:spcAft>
              <a:buNone/>
            </a:pPr>
            <a:r>
              <a:rPr lang="en" sz="1000">
                <a:solidFill>
                  <a:srgbClr val="57585B"/>
                </a:solidFill>
                <a:latin typeface="Montserrat"/>
                <a:ea typeface="Montserrat"/>
                <a:cs typeface="Montserrat"/>
                <a:sym typeface="Montserrat"/>
              </a:rPr>
              <a:t>Jeff’s role as an intermediary helps to increase the network’s security by adding an additional layer of protection between Marcia and Eve. This can increase the users’ confidence in the network, making it more attractive to new users and helping to drive growth. Overall, being a node operator in the Lightning Network can provide Jeff with a steady source of income, as well as the opportunity to contribute to the network’s growth and development.</a:t>
            </a:r>
            <a:endParaRPr sz="1000">
              <a:latin typeface="Montserrat"/>
              <a:ea typeface="Montserrat"/>
              <a:cs typeface="Montserrat"/>
              <a:sym typeface="Montserrat"/>
            </a:endParaRPr>
          </a:p>
        </p:txBody>
      </p:sp>
      <p:pic>
        <p:nvPicPr>
          <p:cNvPr id="501" name="Google Shape;501;p33"/>
          <p:cNvPicPr preferRelativeResize="0"/>
          <p:nvPr/>
        </p:nvPicPr>
        <p:blipFill rotWithShape="1">
          <a:blip r:embed="rId7">
            <a:alphaModFix/>
          </a:blip>
          <a:srcRect b="0" l="0" r="0" t="0"/>
          <a:stretch/>
        </p:blipFill>
        <p:spPr>
          <a:xfrm>
            <a:off x="508008" y="2360553"/>
            <a:ext cx="212201" cy="212623"/>
          </a:xfrm>
          <a:prstGeom prst="rect">
            <a:avLst/>
          </a:prstGeom>
          <a:noFill/>
          <a:ln>
            <a:noFill/>
          </a:ln>
        </p:spPr>
      </p:pic>
      <p:sp>
        <p:nvSpPr>
          <p:cNvPr id="502" name="Google Shape;502;p33"/>
          <p:cNvSpPr txBox="1"/>
          <p:nvPr/>
        </p:nvSpPr>
        <p:spPr>
          <a:xfrm>
            <a:off x="569092" y="2375599"/>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2</a:t>
            </a:r>
            <a:endParaRPr sz="1100">
              <a:latin typeface="Open Sans"/>
              <a:ea typeface="Open Sans"/>
              <a:cs typeface="Open Sans"/>
              <a:sym typeface="Open Sans"/>
            </a:endParaRPr>
          </a:p>
        </p:txBody>
      </p:sp>
      <p:pic>
        <p:nvPicPr>
          <p:cNvPr id="503" name="Google Shape;503;p33"/>
          <p:cNvPicPr preferRelativeResize="0"/>
          <p:nvPr/>
        </p:nvPicPr>
        <p:blipFill rotWithShape="1">
          <a:blip r:embed="rId8">
            <a:alphaModFix/>
          </a:blip>
          <a:srcRect b="0" l="0" r="0" t="0"/>
          <a:stretch/>
        </p:blipFill>
        <p:spPr>
          <a:xfrm>
            <a:off x="508008" y="3096245"/>
            <a:ext cx="212202" cy="212620"/>
          </a:xfrm>
          <a:prstGeom prst="rect">
            <a:avLst/>
          </a:prstGeom>
          <a:noFill/>
          <a:ln>
            <a:noFill/>
          </a:ln>
        </p:spPr>
      </p:pic>
      <p:sp>
        <p:nvSpPr>
          <p:cNvPr id="504" name="Google Shape;504;p33"/>
          <p:cNvSpPr txBox="1"/>
          <p:nvPr/>
        </p:nvSpPr>
        <p:spPr>
          <a:xfrm>
            <a:off x="569092" y="3111289"/>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3</a:t>
            </a:r>
            <a:endParaRPr sz="1100">
              <a:latin typeface="Open Sans"/>
              <a:ea typeface="Open Sans"/>
              <a:cs typeface="Open Sans"/>
              <a:sym typeface="Open Sans"/>
            </a:endParaRPr>
          </a:p>
        </p:txBody>
      </p:sp>
      <p:pic>
        <p:nvPicPr>
          <p:cNvPr id="505" name="Google Shape;505;p33"/>
          <p:cNvPicPr preferRelativeResize="0"/>
          <p:nvPr/>
        </p:nvPicPr>
        <p:blipFill rotWithShape="1">
          <a:blip r:embed="rId9">
            <a:alphaModFix/>
          </a:blip>
          <a:srcRect b="0" l="0" r="0" t="0"/>
          <a:stretch/>
        </p:blipFill>
        <p:spPr>
          <a:xfrm>
            <a:off x="508008" y="3711932"/>
            <a:ext cx="212202" cy="212620"/>
          </a:xfrm>
          <a:prstGeom prst="rect">
            <a:avLst/>
          </a:prstGeom>
          <a:noFill/>
          <a:ln>
            <a:noFill/>
          </a:ln>
        </p:spPr>
      </p:pic>
      <p:sp>
        <p:nvSpPr>
          <p:cNvPr id="506" name="Google Shape;506;p33"/>
          <p:cNvSpPr txBox="1"/>
          <p:nvPr/>
        </p:nvSpPr>
        <p:spPr>
          <a:xfrm>
            <a:off x="569092" y="3726980"/>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4</a:t>
            </a:r>
            <a:endParaRPr sz="1100">
              <a:latin typeface="Open Sans"/>
              <a:ea typeface="Open Sans"/>
              <a:cs typeface="Open Sans"/>
              <a:sym typeface="Open Sans"/>
            </a:endParaRPr>
          </a:p>
        </p:txBody>
      </p:sp>
      <p:sp>
        <p:nvSpPr>
          <p:cNvPr id="507" name="Google Shape;507;p33"/>
          <p:cNvSpPr txBox="1"/>
          <p:nvPr/>
        </p:nvSpPr>
        <p:spPr>
          <a:xfrm>
            <a:off x="507995" y="1052500"/>
            <a:ext cx="7870200" cy="472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By using Jeff as an intermediary, Marcia and Eve can complete the transaction without the need for a bank or other centralized institution, which can make the transaction faster, cheaper, and more secure. Jeff is a key element in this</a:t>
            </a:r>
            <a:endParaRPr sz="1000">
              <a:latin typeface="Montserrat"/>
              <a:ea typeface="Montserrat"/>
              <a:cs typeface="Montserrat"/>
              <a:sym typeface="Montserrat"/>
            </a:endParaRPr>
          </a:p>
          <a:p>
            <a:pPr indent="0" lvl="0" marL="0" marR="152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peer-to-peer transaction process. As a node operator in a Lightning Network transaction, Jeff benefits in several ways:</a:t>
            </a:r>
            <a:endParaRPr sz="1000">
              <a:latin typeface="Montserrat"/>
              <a:ea typeface="Montserrat"/>
              <a:cs typeface="Montserrat"/>
              <a:sym typeface="Montserrat"/>
            </a:endParaRPr>
          </a:p>
        </p:txBody>
      </p:sp>
      <p:pic>
        <p:nvPicPr>
          <p:cNvPr id="508" name="Google Shape;508;p33"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2" name="Shape 512"/>
        <p:cNvGrpSpPr/>
        <p:nvPr/>
      </p:nvGrpSpPr>
      <p:grpSpPr>
        <a:xfrm>
          <a:off x="0" y="0"/>
          <a:ext cx="0" cy="0"/>
          <a:chOff x="0" y="0"/>
          <a:chExt cx="0" cy="0"/>
        </a:xfrm>
      </p:grpSpPr>
      <p:grpSp>
        <p:nvGrpSpPr>
          <p:cNvPr id="513" name="Google Shape;513;p34"/>
          <p:cNvGrpSpPr/>
          <p:nvPr/>
        </p:nvGrpSpPr>
        <p:grpSpPr>
          <a:xfrm>
            <a:off x="0" y="0"/>
            <a:ext cx="9143346" cy="848926"/>
            <a:chOff x="0" y="0"/>
            <a:chExt cx="20104102" cy="1866592"/>
          </a:xfrm>
        </p:grpSpPr>
        <p:pic>
          <p:nvPicPr>
            <p:cNvPr id="514" name="Google Shape;514;p34"/>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515" name="Google Shape;515;p34"/>
            <p:cNvPicPr preferRelativeResize="0"/>
            <p:nvPr/>
          </p:nvPicPr>
          <p:blipFill rotWithShape="1">
            <a:blip r:embed="rId4">
              <a:alphaModFix/>
            </a:blip>
            <a:srcRect b="0" l="0" r="0" t="0"/>
            <a:stretch/>
          </p:blipFill>
          <p:spPr>
            <a:xfrm>
              <a:off x="572129" y="56961"/>
              <a:ext cx="14281451" cy="1751569"/>
            </a:xfrm>
            <a:prstGeom prst="rect">
              <a:avLst/>
            </a:prstGeom>
            <a:noFill/>
            <a:ln>
              <a:noFill/>
            </a:ln>
          </p:spPr>
        </p:pic>
      </p:grpSp>
      <p:sp>
        <p:nvSpPr>
          <p:cNvPr id="516" name="Google Shape;516;p34"/>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517" name="Google Shape;517;p34"/>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518" name="Google Shape;518;p34"/>
          <p:cNvSpPr txBox="1"/>
          <p:nvPr/>
        </p:nvSpPr>
        <p:spPr>
          <a:xfrm>
            <a:off x="509177" y="1097300"/>
            <a:ext cx="7741200" cy="1343400"/>
          </a:xfrm>
          <a:prstGeom prst="rect">
            <a:avLst/>
          </a:prstGeom>
          <a:noFill/>
          <a:ln>
            <a:noFill/>
          </a:ln>
        </p:spPr>
        <p:txBody>
          <a:bodyPr anchorCtr="0" anchor="t" bIns="0" lIns="0" spcFirstLastPara="1" rIns="0" wrap="square" tIns="5475">
            <a:spAutoFit/>
          </a:bodyPr>
          <a:lstStyle/>
          <a:p>
            <a:pPr indent="0" lvl="0" marL="0" marR="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In summary, </a:t>
            </a:r>
            <a:r>
              <a:rPr b="1" lang="en" sz="1000">
                <a:solidFill>
                  <a:srgbClr val="57585B"/>
                </a:solidFill>
                <a:latin typeface="Montserrat"/>
                <a:ea typeface="Montserrat"/>
                <a:cs typeface="Montserrat"/>
                <a:sym typeface="Montserrat"/>
              </a:rPr>
              <a:t>on-chain transactions are slower but more secure, while off-chain (Lightning Network) ones are faster but less secure. </a:t>
            </a:r>
            <a:r>
              <a:rPr lang="en" sz="1000">
                <a:solidFill>
                  <a:srgbClr val="57585B"/>
                </a:solidFill>
                <a:latin typeface="Montserrat"/>
                <a:ea typeface="Montserrat"/>
                <a:cs typeface="Montserrat"/>
                <a:sym typeface="Montserrat"/>
              </a:rPr>
              <a:t>You should consider the trade-off between security and speed depending on your needs.</a:t>
            </a:r>
            <a:endParaRPr sz="1000">
              <a:solidFill>
                <a:srgbClr val="57585B"/>
              </a:solidFill>
              <a:latin typeface="Montserrat"/>
              <a:ea typeface="Montserrat"/>
              <a:cs typeface="Montserrat"/>
              <a:sym typeface="Montserrat"/>
            </a:endParaRPr>
          </a:p>
          <a:p>
            <a:pPr indent="0" lvl="0" marL="0" marR="0" rtl="0" algn="just">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12700" rtl="0" algn="l">
              <a:spcBef>
                <a:spcPts val="0"/>
              </a:spcBef>
              <a:spcAft>
                <a:spcPts val="0"/>
              </a:spcAft>
              <a:buClr>
                <a:schemeClr val="dk1"/>
              </a:buClr>
              <a:buFont typeface="Arial"/>
              <a:buNone/>
            </a:pPr>
            <a:r>
              <a:rPr b="1" lang="en" sz="1000">
                <a:solidFill>
                  <a:srgbClr val="241B54"/>
                </a:solidFill>
                <a:latin typeface="Montserrat"/>
                <a:ea typeface="Montserrat"/>
                <a:cs typeface="Montserrat"/>
                <a:sym typeface="Montserrat"/>
              </a:rPr>
              <a:t>Example 2:</a:t>
            </a:r>
            <a:endParaRPr sz="1000">
              <a:solidFill>
                <a:schemeClr val="dk1"/>
              </a:solidFill>
              <a:latin typeface="Montserrat"/>
              <a:ea typeface="Montserrat"/>
              <a:cs typeface="Montserrat"/>
              <a:sym typeface="Montserrat"/>
            </a:endParaRPr>
          </a:p>
          <a:p>
            <a:pPr indent="0" lvl="0" marL="0" rtl="0" algn="l">
              <a:lnSpc>
                <a:spcPct val="101800"/>
              </a:lnSpc>
              <a:spcBef>
                <a:spcPts val="700"/>
              </a:spcBef>
              <a:spcAft>
                <a:spcPts val="0"/>
              </a:spcAft>
              <a:buNone/>
            </a:pPr>
            <a:r>
              <a:rPr lang="en" sz="1000">
                <a:solidFill>
                  <a:srgbClr val="57585B"/>
                </a:solidFill>
                <a:latin typeface="Montserrat"/>
                <a:ea typeface="Montserrat"/>
                <a:cs typeface="Montserrat"/>
                <a:sym typeface="Montserrat"/>
              </a:rPr>
              <a:t>Mina has a serious love for McDonald’s; she goes there for breakfast, lunch, and dinner every day! But with so many different payment options available, she’s not sure which one is the best choice. Luckily, she’s learned a little bit about Bitcoin and the Lightning Network. After comparing the tables below, Mina has no doubt that using a Lightning payment method is the way to go.</a:t>
            </a:r>
            <a:endParaRPr sz="1000">
              <a:solidFill>
                <a:srgbClr val="57585B"/>
              </a:solidFill>
              <a:latin typeface="Montserrat"/>
              <a:ea typeface="Montserrat"/>
              <a:cs typeface="Montserrat"/>
              <a:sym typeface="Montserrat"/>
            </a:endParaRPr>
          </a:p>
        </p:txBody>
      </p:sp>
      <p:pic>
        <p:nvPicPr>
          <p:cNvPr id="519" name="Google Shape;519;p34"/>
          <p:cNvPicPr preferRelativeResize="0"/>
          <p:nvPr/>
        </p:nvPicPr>
        <p:blipFill rotWithShape="1">
          <a:blip r:embed="rId6">
            <a:alphaModFix/>
          </a:blip>
          <a:srcRect b="0" l="0" r="0" t="0"/>
          <a:stretch/>
        </p:blipFill>
        <p:spPr>
          <a:xfrm>
            <a:off x="917889" y="3897900"/>
            <a:ext cx="3401674" cy="313800"/>
          </a:xfrm>
          <a:prstGeom prst="rect">
            <a:avLst/>
          </a:prstGeom>
          <a:noFill/>
          <a:ln>
            <a:noFill/>
          </a:ln>
        </p:spPr>
      </p:pic>
      <p:pic>
        <p:nvPicPr>
          <p:cNvPr id="520" name="Google Shape;520;p34"/>
          <p:cNvPicPr preferRelativeResize="0"/>
          <p:nvPr/>
        </p:nvPicPr>
        <p:blipFill rotWithShape="1">
          <a:blip r:embed="rId7">
            <a:alphaModFix/>
          </a:blip>
          <a:srcRect b="0" l="0" r="0" t="0"/>
          <a:stretch/>
        </p:blipFill>
        <p:spPr>
          <a:xfrm>
            <a:off x="4892818" y="3967175"/>
            <a:ext cx="3293374" cy="242300"/>
          </a:xfrm>
          <a:prstGeom prst="rect">
            <a:avLst/>
          </a:prstGeom>
          <a:noFill/>
          <a:ln>
            <a:noFill/>
          </a:ln>
        </p:spPr>
      </p:pic>
      <p:pic>
        <p:nvPicPr>
          <p:cNvPr id="521" name="Google Shape;521;p34"/>
          <p:cNvPicPr preferRelativeResize="0"/>
          <p:nvPr/>
        </p:nvPicPr>
        <p:blipFill rotWithShape="1">
          <a:blip r:embed="rId8">
            <a:alphaModFix/>
          </a:blip>
          <a:srcRect b="0" l="0" r="0" t="0"/>
          <a:stretch/>
        </p:blipFill>
        <p:spPr>
          <a:xfrm>
            <a:off x="917912" y="3479275"/>
            <a:ext cx="3401674" cy="242300"/>
          </a:xfrm>
          <a:prstGeom prst="rect">
            <a:avLst/>
          </a:prstGeom>
          <a:noFill/>
          <a:ln>
            <a:noFill/>
          </a:ln>
        </p:spPr>
      </p:pic>
      <p:pic>
        <p:nvPicPr>
          <p:cNvPr id="522" name="Google Shape;522;p34"/>
          <p:cNvPicPr preferRelativeResize="0"/>
          <p:nvPr/>
        </p:nvPicPr>
        <p:blipFill rotWithShape="1">
          <a:blip r:embed="rId9">
            <a:alphaModFix/>
          </a:blip>
          <a:srcRect b="0" l="0" r="0" t="0"/>
          <a:stretch/>
        </p:blipFill>
        <p:spPr>
          <a:xfrm>
            <a:off x="4892818" y="3479275"/>
            <a:ext cx="3293374" cy="242300"/>
          </a:xfrm>
          <a:prstGeom prst="rect">
            <a:avLst/>
          </a:prstGeom>
          <a:noFill/>
          <a:ln>
            <a:noFill/>
          </a:ln>
        </p:spPr>
      </p:pic>
      <p:graphicFrame>
        <p:nvGraphicFramePr>
          <p:cNvPr id="523" name="Google Shape;523;p34"/>
          <p:cNvGraphicFramePr/>
          <p:nvPr/>
        </p:nvGraphicFramePr>
        <p:xfrm>
          <a:off x="917862" y="2972122"/>
          <a:ext cx="3000000" cy="3000000"/>
        </p:xfrm>
        <a:graphic>
          <a:graphicData uri="http://schemas.openxmlformats.org/drawingml/2006/table">
            <a:tbl>
              <a:tblPr bandRow="1" firstRow="1">
                <a:noFill/>
                <a:tableStyleId>{6E5DE66F-693D-4E47-9388-C3437F4A503B}</a:tableStyleId>
              </a:tblPr>
              <a:tblGrid>
                <a:gridCol w="1048025"/>
                <a:gridCol w="1095625"/>
                <a:gridCol w="1258025"/>
              </a:tblGrid>
              <a:tr h="210250">
                <a:tc>
                  <a:txBody>
                    <a:bodyPr/>
                    <a:lstStyle/>
                    <a:p>
                      <a:pPr indent="0" lvl="0" marL="0" marR="0" rtl="0" algn="ctr">
                        <a:lnSpc>
                          <a:spcPct val="100000"/>
                        </a:lnSpc>
                        <a:spcBef>
                          <a:spcPts val="0"/>
                        </a:spcBef>
                        <a:spcAft>
                          <a:spcPts val="0"/>
                        </a:spcAft>
                        <a:buNone/>
                      </a:pPr>
                      <a:r>
                        <a:rPr b="1" lang="en" sz="700" u="none" cap="none" strike="noStrike">
                          <a:solidFill>
                            <a:srgbClr val="FFFFFF"/>
                          </a:solidFill>
                          <a:latin typeface="Montserrat"/>
                          <a:ea typeface="Montserrat"/>
                          <a:cs typeface="Montserrat"/>
                          <a:sym typeface="Montserrat"/>
                        </a:rPr>
                        <a:t>Benefits</a:t>
                      </a:r>
                      <a:endParaRPr sz="700" u="none" cap="none" strike="noStrike">
                        <a:latin typeface="Montserrat"/>
                        <a:ea typeface="Montserrat"/>
                        <a:cs typeface="Montserrat"/>
                        <a:sym typeface="Montserrat"/>
                      </a:endParaRPr>
                    </a:p>
                  </a:txBody>
                  <a:tcPr marT="61800"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c>
                  <a:txBody>
                    <a:bodyPr/>
                    <a:lstStyle/>
                    <a:p>
                      <a:pPr indent="0" lvl="0" marL="0" marR="0" rtl="0" algn="ctr">
                        <a:lnSpc>
                          <a:spcPct val="100000"/>
                        </a:lnSpc>
                        <a:spcBef>
                          <a:spcPts val="0"/>
                        </a:spcBef>
                        <a:spcAft>
                          <a:spcPts val="0"/>
                        </a:spcAft>
                        <a:buNone/>
                      </a:pPr>
                      <a:r>
                        <a:rPr b="1" lang="en" sz="700" u="none" cap="none" strike="noStrike">
                          <a:solidFill>
                            <a:srgbClr val="FFFFFF"/>
                          </a:solidFill>
                          <a:latin typeface="Montserrat"/>
                          <a:ea typeface="Montserrat"/>
                          <a:cs typeface="Montserrat"/>
                          <a:sym typeface="Montserrat"/>
                        </a:rPr>
                        <a:t>Lightning</a:t>
                      </a:r>
                      <a:endParaRPr sz="700" u="none" cap="none" strike="noStrike">
                        <a:latin typeface="Montserrat"/>
                        <a:ea typeface="Montserrat"/>
                        <a:cs typeface="Montserrat"/>
                        <a:sym typeface="Montserrat"/>
                      </a:endParaRPr>
                    </a:p>
                  </a:txBody>
                  <a:tcPr marT="61800"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c>
                  <a:txBody>
                    <a:bodyPr/>
                    <a:lstStyle/>
                    <a:p>
                      <a:pPr indent="76200" lvl="0" marL="88900" marR="88900" rtl="0" algn="l">
                        <a:lnSpc>
                          <a:spcPct val="103200"/>
                        </a:lnSpc>
                        <a:spcBef>
                          <a:spcPts val="0"/>
                        </a:spcBef>
                        <a:spcAft>
                          <a:spcPts val="0"/>
                        </a:spcAft>
                        <a:buNone/>
                      </a:pPr>
                      <a:r>
                        <a:rPr b="1" lang="en" sz="700" u="none" cap="none" strike="noStrike">
                          <a:solidFill>
                            <a:srgbClr val="FFFFFF"/>
                          </a:solidFill>
                          <a:latin typeface="Montserrat"/>
                          <a:ea typeface="Montserrat"/>
                          <a:cs typeface="Montserrat"/>
                          <a:sym typeface="Montserrat"/>
                        </a:rPr>
                        <a:t>Traditional Banking System</a:t>
                      </a:r>
                      <a:endParaRPr sz="700" u="none" cap="none" strike="noStrike">
                        <a:latin typeface="Montserrat"/>
                        <a:ea typeface="Montserrat"/>
                        <a:cs typeface="Montserrat"/>
                        <a:sym typeface="Montserrat"/>
                      </a:endParaRPr>
                    </a:p>
                  </a:txBody>
                  <a:tcPr marT="18200"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r>
              <a:tr h="243750">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Speed</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Fast</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Slow</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3750">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Transparency</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Transparent</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Opaque</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3750">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Security</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Secure</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Vulnerable</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2875">
                <a:tc>
                  <a:txBody>
                    <a:bodyPr/>
                    <a:lstStyle/>
                    <a:p>
                      <a:pPr indent="-114300" lvl="0" marL="215900" marR="101600" rtl="0" algn="ctr">
                        <a:lnSpc>
                          <a:spcPct val="103200"/>
                        </a:lnSpc>
                        <a:spcBef>
                          <a:spcPts val="0"/>
                        </a:spcBef>
                        <a:spcAft>
                          <a:spcPts val="0"/>
                        </a:spcAft>
                        <a:buNone/>
                      </a:pPr>
                      <a:r>
                        <a:rPr b="1" lang="en" sz="800" u="none" cap="none" strike="noStrike">
                          <a:solidFill>
                            <a:srgbClr val="57585B"/>
                          </a:solidFill>
                          <a:latin typeface="Montserrat"/>
                          <a:ea typeface="Montserrat"/>
                          <a:cs typeface="Montserrat"/>
                          <a:sym typeface="Montserrat"/>
                        </a:rPr>
                        <a:t>Transaction Fees</a:t>
                      </a:r>
                      <a:endParaRPr sz="800" u="none" cap="none" strike="noStrike">
                        <a:latin typeface="Montserrat"/>
                        <a:ea typeface="Montserrat"/>
                        <a:cs typeface="Montserrat"/>
                        <a:sym typeface="Montserrat"/>
                      </a:endParaRPr>
                    </a:p>
                  </a:txBody>
                  <a:tcPr marT="39850"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Low</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r h="242000">
                <a:tc>
                  <a:txBody>
                    <a:bodyPr/>
                    <a:lstStyle/>
                    <a:p>
                      <a:pPr indent="0" lvl="0" marL="139700" marR="139700" rtl="0" algn="ctr">
                        <a:lnSpc>
                          <a:spcPct val="103200"/>
                        </a:lnSpc>
                        <a:spcBef>
                          <a:spcPts val="0"/>
                        </a:spcBef>
                        <a:spcAft>
                          <a:spcPts val="0"/>
                        </a:spcAft>
                        <a:buNone/>
                      </a:pPr>
                      <a:r>
                        <a:rPr b="1" lang="en" sz="800" u="none" cap="none" strike="noStrike">
                          <a:solidFill>
                            <a:srgbClr val="57585B"/>
                          </a:solidFill>
                          <a:latin typeface="Montserrat"/>
                          <a:ea typeface="Montserrat"/>
                          <a:cs typeface="Montserrat"/>
                          <a:sym typeface="Montserrat"/>
                        </a:rPr>
                        <a:t>Financial Inclusion</a:t>
                      </a:r>
                      <a:endParaRPr sz="800" u="none" cap="none" strike="noStrike">
                        <a:latin typeface="Montserrat"/>
                        <a:ea typeface="Montserrat"/>
                        <a:cs typeface="Montserrat"/>
                        <a:sym typeface="Montserrat"/>
                      </a:endParaRPr>
                    </a:p>
                  </a:txBody>
                  <a:tcPr marT="4187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57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Limited</a:t>
                      </a:r>
                      <a:endParaRPr sz="800" u="none" cap="none" strike="noStrike">
                        <a:latin typeface="Montserrat"/>
                        <a:ea typeface="Montserrat"/>
                        <a:cs typeface="Montserrat"/>
                        <a:sym typeface="Montserrat"/>
                      </a:endParaRPr>
                    </a:p>
                  </a:txBody>
                  <a:tcPr marT="57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bl>
          </a:graphicData>
        </a:graphic>
      </p:graphicFrame>
      <p:graphicFrame>
        <p:nvGraphicFramePr>
          <p:cNvPr id="524" name="Google Shape;524;p34"/>
          <p:cNvGraphicFramePr/>
          <p:nvPr/>
        </p:nvGraphicFramePr>
        <p:xfrm>
          <a:off x="4892811" y="2950847"/>
          <a:ext cx="3000000" cy="3000000"/>
        </p:xfrm>
        <a:graphic>
          <a:graphicData uri="http://schemas.openxmlformats.org/drawingml/2006/table">
            <a:tbl>
              <a:tblPr bandRow="1" firstRow="1">
                <a:noFill/>
                <a:tableStyleId>{6E5DE66F-693D-4E47-9388-C3437F4A503B}</a:tableStyleId>
              </a:tblPr>
              <a:tblGrid>
                <a:gridCol w="1014650"/>
                <a:gridCol w="1060750"/>
                <a:gridCol w="1217975"/>
              </a:tblGrid>
              <a:tr h="210250">
                <a:tc>
                  <a:txBody>
                    <a:bodyPr/>
                    <a:lstStyle/>
                    <a:p>
                      <a:pPr indent="0" lvl="0" marL="0" marR="0" rtl="0" algn="ctr">
                        <a:lnSpc>
                          <a:spcPct val="100000"/>
                        </a:lnSpc>
                        <a:spcBef>
                          <a:spcPts val="0"/>
                        </a:spcBef>
                        <a:spcAft>
                          <a:spcPts val="0"/>
                        </a:spcAft>
                        <a:buNone/>
                      </a:pPr>
                      <a:r>
                        <a:rPr b="1" lang="en" sz="800" u="none" cap="none" strike="noStrike">
                          <a:solidFill>
                            <a:srgbClr val="FFFFFF"/>
                          </a:solidFill>
                          <a:latin typeface="Montserrat"/>
                          <a:ea typeface="Montserrat"/>
                          <a:cs typeface="Montserrat"/>
                          <a:sym typeface="Montserrat"/>
                        </a:rPr>
                        <a:t>Benefits</a:t>
                      </a:r>
                      <a:endParaRPr sz="800" u="none" cap="none" strike="noStrike">
                        <a:latin typeface="Montserrat"/>
                        <a:ea typeface="Montserrat"/>
                        <a:cs typeface="Montserrat"/>
                        <a:sym typeface="Montserrat"/>
                      </a:endParaRPr>
                    </a:p>
                  </a:txBody>
                  <a:tcPr marT="61800"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c>
                  <a:txBody>
                    <a:bodyPr/>
                    <a:lstStyle/>
                    <a:p>
                      <a:pPr indent="0" lvl="0" marL="0" marR="0" rtl="0" algn="ctr">
                        <a:lnSpc>
                          <a:spcPct val="100000"/>
                        </a:lnSpc>
                        <a:spcBef>
                          <a:spcPts val="0"/>
                        </a:spcBef>
                        <a:spcAft>
                          <a:spcPts val="0"/>
                        </a:spcAft>
                        <a:buNone/>
                      </a:pPr>
                      <a:r>
                        <a:rPr b="1" lang="en" sz="800" u="none" cap="none" strike="noStrike">
                          <a:solidFill>
                            <a:srgbClr val="FFFFFF"/>
                          </a:solidFill>
                          <a:latin typeface="Montserrat"/>
                          <a:ea typeface="Montserrat"/>
                          <a:cs typeface="Montserrat"/>
                          <a:sym typeface="Montserrat"/>
                        </a:rPr>
                        <a:t>Lightning</a:t>
                      </a:r>
                      <a:endParaRPr sz="800" u="none" cap="none" strike="noStrike">
                        <a:latin typeface="Montserrat"/>
                        <a:ea typeface="Montserrat"/>
                        <a:cs typeface="Montserrat"/>
                        <a:sym typeface="Montserrat"/>
                      </a:endParaRPr>
                    </a:p>
                  </a:txBody>
                  <a:tcPr marT="61800"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c>
                  <a:txBody>
                    <a:bodyPr/>
                    <a:lstStyle/>
                    <a:p>
                      <a:pPr indent="76200" lvl="0" marL="88900" marR="88900" rtl="0" algn="l">
                        <a:lnSpc>
                          <a:spcPct val="103200"/>
                        </a:lnSpc>
                        <a:spcBef>
                          <a:spcPts val="0"/>
                        </a:spcBef>
                        <a:spcAft>
                          <a:spcPts val="0"/>
                        </a:spcAft>
                        <a:buNone/>
                      </a:pPr>
                      <a:r>
                        <a:rPr b="1" lang="en" sz="800" u="none" cap="none" strike="noStrike">
                          <a:solidFill>
                            <a:srgbClr val="FFFFFF"/>
                          </a:solidFill>
                          <a:latin typeface="Montserrat"/>
                          <a:ea typeface="Montserrat"/>
                          <a:cs typeface="Montserrat"/>
                          <a:sym typeface="Montserrat"/>
                        </a:rPr>
                        <a:t>Traditional Banking System</a:t>
                      </a:r>
                      <a:endParaRPr sz="800" u="none" cap="none" strike="noStrike">
                        <a:latin typeface="Montserrat"/>
                        <a:ea typeface="Montserrat"/>
                        <a:cs typeface="Montserrat"/>
                        <a:sym typeface="Montserrat"/>
                      </a:endParaRPr>
                    </a:p>
                  </a:txBody>
                  <a:tcPr marT="18200"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solidFill>
                      <a:srgbClr val="241B54">
                        <a:alpha val="59609"/>
                      </a:srgbClr>
                    </a:solidFill>
                  </a:tcPr>
                </a:tc>
              </a:tr>
              <a:tr h="243750">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Scalability</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Low</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3750">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Privacy</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Moderate</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3750">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Interoperability</a:t>
                      </a:r>
                      <a:endParaRPr sz="800" u="none" cap="none" strike="noStrike">
                        <a:latin typeface="Montserrat"/>
                        <a:ea typeface="Montserrat"/>
                        <a:cs typeface="Montserrat"/>
                        <a:sym typeface="Montserrat"/>
                      </a:endParaRPr>
                    </a:p>
                  </a:txBody>
                  <a:tcPr marT="172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Low</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13000">
                      <a:solidFill>
                        <a:srgbClr val="241B54"/>
                      </a:solidFill>
                      <a:prstDash val="solid"/>
                      <a:round/>
                      <a:headEnd len="sm" w="sm" type="none"/>
                      <a:tailEnd len="sm" w="sm" type="none"/>
                    </a:lnB>
                  </a:tcPr>
                </a:tc>
              </a:tr>
              <a:tr h="242875">
                <a:tc>
                  <a:txBody>
                    <a:bodyPr/>
                    <a:lstStyle/>
                    <a:p>
                      <a:pPr indent="101600" lvl="0" marL="101600" marR="101600" rtl="0" algn="l">
                        <a:lnSpc>
                          <a:spcPct val="103200"/>
                        </a:lnSpc>
                        <a:spcBef>
                          <a:spcPts val="0"/>
                        </a:spcBef>
                        <a:spcAft>
                          <a:spcPts val="0"/>
                        </a:spcAft>
                        <a:buNone/>
                      </a:pPr>
                      <a:r>
                        <a:rPr b="1" lang="en" sz="800" u="none" cap="none" strike="noStrike">
                          <a:solidFill>
                            <a:srgbClr val="57585B"/>
                          </a:solidFill>
                          <a:latin typeface="Montserrat"/>
                          <a:ea typeface="Montserrat"/>
                          <a:cs typeface="Montserrat"/>
                          <a:sym typeface="Montserrat"/>
                        </a:rPr>
                        <a:t>Legal Compliance</a:t>
                      </a:r>
                      <a:endParaRPr sz="800" u="none" cap="none" strike="noStrike">
                        <a:latin typeface="Montserrat"/>
                        <a:ea typeface="Montserrat"/>
                        <a:cs typeface="Montserrat"/>
                        <a:sym typeface="Montserrat"/>
                      </a:endParaRPr>
                    </a:p>
                  </a:txBody>
                  <a:tcPr marT="33200"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Moderate</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172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13000">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r h="100000">
                <a:tc>
                  <a:txBody>
                    <a:bodyPr/>
                    <a:lstStyle/>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Cost</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57585B"/>
                          </a:solidFill>
                          <a:latin typeface="Montserrat"/>
                          <a:ea typeface="Montserrat"/>
                          <a:cs typeface="Montserrat"/>
                          <a:sym typeface="Montserrat"/>
                        </a:rPr>
                        <a:t>Effectiveness</a:t>
                      </a:r>
                      <a:endParaRPr sz="800" u="none" cap="none" strike="noStrike">
                        <a:latin typeface="Montserrat"/>
                        <a:ea typeface="Montserrat"/>
                        <a:cs typeface="Montserrat"/>
                        <a:sym typeface="Montserrat"/>
                      </a:endParaRPr>
                    </a:p>
                  </a:txBody>
                  <a:tcPr marT="44475" marB="0" marR="0" marL="0">
                    <a:lnL cap="flat" cmpd="sng" w="8675">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High</a:t>
                      </a:r>
                      <a:endParaRPr sz="800" u="none" cap="none" strike="noStrike">
                        <a:latin typeface="Montserrat"/>
                        <a:ea typeface="Montserrat"/>
                        <a:cs typeface="Montserrat"/>
                        <a:sym typeface="Montserrat"/>
                      </a:endParaRPr>
                    </a:p>
                  </a:txBody>
                  <a:tcPr marT="575" marB="0" marR="0" marL="0">
                    <a:lnL cap="flat" cmpd="sng" w="13000">
                      <a:solidFill>
                        <a:srgbClr val="241B54"/>
                      </a:solidFill>
                      <a:prstDash val="solid"/>
                      <a:round/>
                      <a:headEnd len="sm" w="sm" type="none"/>
                      <a:tailEnd len="sm" w="sm" type="none"/>
                    </a:lnL>
                    <a:lnR cap="flat" cmpd="sng" w="13000">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57585B"/>
                          </a:solidFill>
                          <a:latin typeface="Montserrat"/>
                          <a:ea typeface="Montserrat"/>
                          <a:cs typeface="Montserrat"/>
                          <a:sym typeface="Montserrat"/>
                        </a:rPr>
                        <a:t>Moderate</a:t>
                      </a:r>
                      <a:endParaRPr sz="800" u="none" cap="none" strike="noStrike">
                        <a:latin typeface="Montserrat"/>
                        <a:ea typeface="Montserrat"/>
                        <a:cs typeface="Montserrat"/>
                        <a:sym typeface="Montserrat"/>
                      </a:endParaRPr>
                    </a:p>
                  </a:txBody>
                  <a:tcPr marT="575" marB="0" marR="0" marL="0">
                    <a:lnL cap="flat" cmpd="sng" w="13000">
                      <a:solidFill>
                        <a:srgbClr val="241B54"/>
                      </a:solidFill>
                      <a:prstDash val="solid"/>
                      <a:round/>
                      <a:headEnd len="sm" w="sm" type="none"/>
                      <a:tailEnd len="sm" w="sm" type="none"/>
                    </a:lnL>
                    <a:lnR cap="flat" cmpd="sng" w="8675">
                      <a:solidFill>
                        <a:srgbClr val="241B54"/>
                      </a:solidFill>
                      <a:prstDash val="solid"/>
                      <a:round/>
                      <a:headEnd len="sm" w="sm" type="none"/>
                      <a:tailEnd len="sm" w="sm" type="none"/>
                    </a:lnR>
                    <a:lnT cap="flat" cmpd="sng" w="8675">
                      <a:solidFill>
                        <a:srgbClr val="241B54"/>
                      </a:solidFill>
                      <a:prstDash val="solid"/>
                      <a:round/>
                      <a:headEnd len="sm" w="sm" type="none"/>
                      <a:tailEnd len="sm" w="sm" type="none"/>
                    </a:lnT>
                    <a:lnB cap="flat" cmpd="sng" w="8675">
                      <a:solidFill>
                        <a:srgbClr val="241B54"/>
                      </a:solidFill>
                      <a:prstDash val="solid"/>
                      <a:round/>
                      <a:headEnd len="sm" w="sm" type="none"/>
                      <a:tailEnd len="sm" w="sm" type="none"/>
                    </a:lnB>
                  </a:tcPr>
                </a:tc>
              </a:tr>
            </a:tbl>
          </a:graphicData>
        </a:graphic>
      </p:graphicFrame>
      <p:sp>
        <p:nvSpPr>
          <p:cNvPr id="525" name="Google Shape;525;p34"/>
          <p:cNvSpPr txBox="1"/>
          <p:nvPr/>
        </p:nvSpPr>
        <p:spPr>
          <a:xfrm>
            <a:off x="1893750" y="2654600"/>
            <a:ext cx="5356500" cy="1614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1000">
                <a:solidFill>
                  <a:srgbClr val="241B54"/>
                </a:solidFill>
                <a:latin typeface="Montserrat"/>
                <a:ea typeface="Montserrat"/>
                <a:cs typeface="Montserrat"/>
                <a:sym typeface="Montserrat"/>
              </a:rPr>
              <a:t>The Lightning Network vs. the Traditional Banking System</a:t>
            </a:r>
            <a:endParaRPr b="1" sz="1000">
              <a:latin typeface="Montserrat"/>
              <a:ea typeface="Montserrat"/>
              <a:cs typeface="Montserrat"/>
              <a:sym typeface="Montserrat"/>
            </a:endParaRPr>
          </a:p>
        </p:txBody>
      </p:sp>
      <p:sp>
        <p:nvSpPr>
          <p:cNvPr id="526" name="Google Shape;526;p34"/>
          <p:cNvSpPr/>
          <p:nvPr/>
        </p:nvSpPr>
        <p:spPr>
          <a:xfrm>
            <a:off x="4572000" y="4603391"/>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27" name="Google Shape;527;p34"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1" name="Shape 531"/>
        <p:cNvGrpSpPr/>
        <p:nvPr/>
      </p:nvGrpSpPr>
      <p:grpSpPr>
        <a:xfrm>
          <a:off x="0" y="0"/>
          <a:ext cx="0" cy="0"/>
          <a:chOff x="0" y="0"/>
          <a:chExt cx="0" cy="0"/>
        </a:xfrm>
      </p:grpSpPr>
      <p:grpSp>
        <p:nvGrpSpPr>
          <p:cNvPr id="532" name="Google Shape;532;p35"/>
          <p:cNvGrpSpPr/>
          <p:nvPr/>
        </p:nvGrpSpPr>
        <p:grpSpPr>
          <a:xfrm>
            <a:off x="0" y="0"/>
            <a:ext cx="9143346" cy="848926"/>
            <a:chOff x="0" y="0"/>
            <a:chExt cx="20104102" cy="1866592"/>
          </a:xfrm>
        </p:grpSpPr>
        <p:pic>
          <p:nvPicPr>
            <p:cNvPr id="533" name="Google Shape;533;p35"/>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534" name="Google Shape;534;p35"/>
            <p:cNvPicPr preferRelativeResize="0"/>
            <p:nvPr/>
          </p:nvPicPr>
          <p:blipFill rotWithShape="1">
            <a:blip r:embed="rId4">
              <a:alphaModFix/>
            </a:blip>
            <a:srcRect b="0" l="0" r="0" t="0"/>
            <a:stretch/>
          </p:blipFill>
          <p:spPr>
            <a:xfrm>
              <a:off x="572129" y="56961"/>
              <a:ext cx="14281451" cy="1751569"/>
            </a:xfrm>
            <a:prstGeom prst="rect">
              <a:avLst/>
            </a:prstGeom>
            <a:noFill/>
            <a:ln>
              <a:noFill/>
            </a:ln>
          </p:spPr>
        </p:pic>
      </p:grpSp>
      <p:sp>
        <p:nvSpPr>
          <p:cNvPr id="535" name="Google Shape;535;p35"/>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536" name="Google Shape;536;p35"/>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537" name="Google Shape;537;p35"/>
          <p:cNvSpPr txBox="1"/>
          <p:nvPr/>
        </p:nvSpPr>
        <p:spPr>
          <a:xfrm>
            <a:off x="508000" y="1188200"/>
            <a:ext cx="3957900" cy="3136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Mina is also a fan of fast, secure, and cost-effective transactions, so she decided to use Lightning for her purchases at McDonald’s. With Lightning, she can enjoy her meals even more knowing that her payments are processed instantly, securely, and with low fees. Plus, since the Lightning Network provides financial inclusion, Mina can now pay for her meals even if she is in a remote area in El Salvador.</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To get started with Lightning, Mina first downloads a Lightning wallet on her phone. She then funds her wallet by sending some bitcoins from her regular Bitcoin wallet to her new Lightning wallet. This process is called “funding the wallet” or “funding a payment channel.”</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Mina can fund her wallet with any amount of bitcoins she is comfortable with, but it’s important to note that the amount of bitcoins she locks in her Lightning wallet cannot be used in her on-chain transactions.</a:t>
            </a:r>
            <a:endParaRPr sz="1000">
              <a:solidFill>
                <a:srgbClr val="57585B"/>
              </a:solidFill>
              <a:latin typeface="Montserrat"/>
              <a:ea typeface="Montserrat"/>
              <a:cs typeface="Montserrat"/>
              <a:sym typeface="Montserrat"/>
            </a:endParaRPr>
          </a:p>
        </p:txBody>
      </p:sp>
      <p:pic>
        <p:nvPicPr>
          <p:cNvPr id="538" name="Google Shape;538;p35"/>
          <p:cNvPicPr preferRelativeResize="0"/>
          <p:nvPr/>
        </p:nvPicPr>
        <p:blipFill rotWithShape="1">
          <a:blip r:embed="rId6">
            <a:alphaModFix/>
          </a:blip>
          <a:srcRect b="0" l="0" r="0" t="0"/>
          <a:stretch/>
        </p:blipFill>
        <p:spPr>
          <a:xfrm>
            <a:off x="4759454" y="1181202"/>
            <a:ext cx="3189124" cy="623645"/>
          </a:xfrm>
          <a:prstGeom prst="rect">
            <a:avLst/>
          </a:prstGeom>
          <a:noFill/>
          <a:ln>
            <a:noFill/>
          </a:ln>
        </p:spPr>
      </p:pic>
      <p:sp>
        <p:nvSpPr>
          <p:cNvPr id="539" name="Google Shape;539;p35"/>
          <p:cNvSpPr txBox="1"/>
          <p:nvPr/>
        </p:nvSpPr>
        <p:spPr>
          <a:xfrm>
            <a:off x="4880911" y="1157041"/>
            <a:ext cx="2679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600">
                <a:solidFill>
                  <a:srgbClr val="221F1F"/>
                </a:solidFill>
                <a:latin typeface="Montserrat"/>
                <a:ea typeface="Montserrat"/>
                <a:cs typeface="Montserrat"/>
                <a:sym typeface="Montserrat"/>
              </a:rPr>
              <a:t>Visa, Inc.</a:t>
            </a:r>
            <a:endParaRPr sz="600">
              <a:latin typeface="Montserrat"/>
              <a:ea typeface="Montserrat"/>
              <a:cs typeface="Montserrat"/>
              <a:sym typeface="Montserrat"/>
            </a:endParaRPr>
          </a:p>
        </p:txBody>
      </p:sp>
      <p:sp>
        <p:nvSpPr>
          <p:cNvPr id="540" name="Google Shape;540;p35"/>
          <p:cNvSpPr txBox="1"/>
          <p:nvPr/>
        </p:nvSpPr>
        <p:spPr>
          <a:xfrm>
            <a:off x="6503399" y="1156950"/>
            <a:ext cx="602700" cy="993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600">
                <a:solidFill>
                  <a:srgbClr val="221F1F"/>
                </a:solidFill>
                <a:latin typeface="Trebuchet MS"/>
                <a:ea typeface="Trebuchet MS"/>
                <a:cs typeface="Trebuchet MS"/>
                <a:sym typeface="Trebuchet MS"/>
              </a:rPr>
              <a:t>Bitcoin On-Chain</a:t>
            </a:r>
            <a:endParaRPr sz="600">
              <a:latin typeface="Trebuchet MS"/>
              <a:ea typeface="Trebuchet MS"/>
              <a:cs typeface="Trebuchet MS"/>
              <a:sym typeface="Trebuchet MS"/>
            </a:endParaRPr>
          </a:p>
        </p:txBody>
      </p:sp>
      <p:sp>
        <p:nvSpPr>
          <p:cNvPr id="541" name="Google Shape;541;p35"/>
          <p:cNvSpPr txBox="1"/>
          <p:nvPr/>
        </p:nvSpPr>
        <p:spPr>
          <a:xfrm>
            <a:off x="7682972" y="1157225"/>
            <a:ext cx="881400" cy="213900"/>
          </a:xfrm>
          <a:prstGeom prst="rect">
            <a:avLst/>
          </a:prstGeom>
          <a:noFill/>
          <a:ln>
            <a:noFill/>
          </a:ln>
        </p:spPr>
        <p:txBody>
          <a:bodyPr anchorCtr="0" anchor="t" bIns="0" lIns="0" spcFirstLastPara="1" rIns="0" wrap="square" tIns="11250">
            <a:spAutoFit/>
          </a:bodyPr>
          <a:lstStyle/>
          <a:p>
            <a:pPr indent="0" lvl="0" marL="0" marR="0" rtl="0" algn="l">
              <a:lnSpc>
                <a:spcPct val="119259"/>
              </a:lnSpc>
              <a:spcBef>
                <a:spcPts val="0"/>
              </a:spcBef>
              <a:spcAft>
                <a:spcPts val="0"/>
              </a:spcAft>
              <a:buNone/>
            </a:pPr>
            <a:r>
              <a:rPr b="1" lang="en" sz="600">
                <a:solidFill>
                  <a:srgbClr val="221F1F"/>
                </a:solidFill>
                <a:latin typeface="Montserrat"/>
                <a:ea typeface="Montserrat"/>
                <a:cs typeface="Montserrat"/>
                <a:sym typeface="Montserrat"/>
              </a:rPr>
              <a:t>Bitcoin Lightning Network</a:t>
            </a:r>
            <a:endParaRPr sz="600">
              <a:latin typeface="Montserrat"/>
              <a:ea typeface="Montserrat"/>
              <a:cs typeface="Montserrat"/>
              <a:sym typeface="Montserrat"/>
            </a:endParaRPr>
          </a:p>
        </p:txBody>
      </p:sp>
      <p:sp>
        <p:nvSpPr>
          <p:cNvPr id="542" name="Google Shape;542;p35"/>
          <p:cNvSpPr txBox="1"/>
          <p:nvPr/>
        </p:nvSpPr>
        <p:spPr>
          <a:xfrm>
            <a:off x="8057147" y="1489629"/>
            <a:ext cx="516900" cy="248400"/>
          </a:xfrm>
          <a:prstGeom prst="rect">
            <a:avLst/>
          </a:prstGeom>
          <a:noFill/>
          <a:ln>
            <a:noFill/>
          </a:ln>
        </p:spPr>
        <p:txBody>
          <a:bodyPr anchorCtr="0" anchor="t" bIns="0" lIns="0" spcFirstLastPara="1" rIns="0" wrap="square" tIns="6350">
            <a:spAutoFit/>
          </a:bodyPr>
          <a:lstStyle/>
          <a:p>
            <a:pPr indent="12700" lvl="0" marL="0" marR="0" rtl="0" algn="l">
              <a:lnSpc>
                <a:spcPct val="107300"/>
              </a:lnSpc>
              <a:spcBef>
                <a:spcPts val="0"/>
              </a:spcBef>
              <a:spcAft>
                <a:spcPts val="0"/>
              </a:spcAft>
              <a:buNone/>
            </a:pPr>
            <a:r>
              <a:rPr b="1" lang="en" sz="500">
                <a:solidFill>
                  <a:srgbClr val="57585B"/>
                </a:solidFill>
                <a:latin typeface="Montserrat"/>
                <a:ea typeface="Montserrat"/>
                <a:cs typeface="Montserrat"/>
                <a:sym typeface="Montserrat"/>
              </a:rPr>
              <a:t>Millions of transactions per second.</a:t>
            </a:r>
            <a:endParaRPr b="1" sz="500">
              <a:latin typeface="Montserrat"/>
              <a:ea typeface="Montserrat"/>
              <a:cs typeface="Montserrat"/>
              <a:sym typeface="Montserrat"/>
            </a:endParaRPr>
          </a:p>
        </p:txBody>
      </p:sp>
      <p:sp>
        <p:nvSpPr>
          <p:cNvPr id="543" name="Google Shape;543;p35"/>
          <p:cNvSpPr txBox="1"/>
          <p:nvPr/>
        </p:nvSpPr>
        <p:spPr>
          <a:xfrm>
            <a:off x="7007549" y="1490428"/>
            <a:ext cx="410100" cy="248400"/>
          </a:xfrm>
          <a:prstGeom prst="rect">
            <a:avLst/>
          </a:prstGeom>
          <a:noFill/>
          <a:ln>
            <a:noFill/>
          </a:ln>
        </p:spPr>
        <p:txBody>
          <a:bodyPr anchorCtr="0" anchor="t" bIns="0" lIns="0" spcFirstLastPara="1" rIns="0" wrap="square" tIns="6350">
            <a:spAutoFit/>
          </a:bodyPr>
          <a:lstStyle/>
          <a:p>
            <a:pPr indent="-12700" lvl="0" marL="12700" marR="0" rtl="0" algn="just">
              <a:lnSpc>
                <a:spcPct val="107300"/>
              </a:lnSpc>
              <a:spcBef>
                <a:spcPts val="0"/>
              </a:spcBef>
              <a:spcAft>
                <a:spcPts val="0"/>
              </a:spcAft>
              <a:buNone/>
            </a:pPr>
            <a:r>
              <a:rPr lang="en" sz="500">
                <a:solidFill>
                  <a:srgbClr val="57585B"/>
                </a:solidFill>
                <a:latin typeface="Montserrat"/>
                <a:ea typeface="Montserrat"/>
                <a:cs typeface="Montserrat"/>
                <a:sym typeface="Montserrat"/>
              </a:rPr>
              <a:t>Capacity of 7 transactions per second.</a:t>
            </a:r>
            <a:endParaRPr sz="500">
              <a:latin typeface="Montserrat"/>
              <a:ea typeface="Montserrat"/>
              <a:cs typeface="Montserrat"/>
              <a:sym typeface="Montserrat"/>
            </a:endParaRPr>
          </a:p>
        </p:txBody>
      </p:sp>
      <p:sp>
        <p:nvSpPr>
          <p:cNvPr id="544" name="Google Shape;544;p35"/>
          <p:cNvSpPr txBox="1"/>
          <p:nvPr/>
        </p:nvSpPr>
        <p:spPr>
          <a:xfrm>
            <a:off x="5449954" y="1188211"/>
            <a:ext cx="555000" cy="240900"/>
          </a:xfrm>
          <a:prstGeom prst="rect">
            <a:avLst/>
          </a:prstGeom>
          <a:noFill/>
          <a:ln>
            <a:noFill/>
          </a:ln>
        </p:spPr>
        <p:txBody>
          <a:bodyPr anchorCtr="0" anchor="t" bIns="0" lIns="0" spcFirstLastPara="1" rIns="0" wrap="square" tIns="1725">
            <a:spAutoFit/>
          </a:bodyPr>
          <a:lstStyle/>
          <a:p>
            <a:pPr indent="0" lvl="0" marL="0" marR="0" rtl="0" algn="ctr">
              <a:lnSpc>
                <a:spcPct val="105300"/>
              </a:lnSpc>
              <a:spcBef>
                <a:spcPts val="0"/>
              </a:spcBef>
              <a:spcAft>
                <a:spcPts val="0"/>
              </a:spcAft>
              <a:buNone/>
            </a:pPr>
            <a:r>
              <a:rPr lang="en" sz="500">
                <a:solidFill>
                  <a:srgbClr val="57585B"/>
                </a:solidFill>
                <a:latin typeface="Montserrat"/>
                <a:ea typeface="Montserrat"/>
                <a:cs typeface="Montserrat"/>
                <a:sym typeface="Montserrat"/>
              </a:rPr>
              <a:t>On average 1,700 transactions per second.</a:t>
            </a:r>
            <a:endParaRPr sz="500">
              <a:latin typeface="Montserrat"/>
              <a:ea typeface="Montserrat"/>
              <a:cs typeface="Montserrat"/>
              <a:sym typeface="Montserrat"/>
            </a:endParaRPr>
          </a:p>
        </p:txBody>
      </p:sp>
      <p:sp>
        <p:nvSpPr>
          <p:cNvPr id="545" name="Google Shape;545;p35"/>
          <p:cNvSpPr txBox="1"/>
          <p:nvPr/>
        </p:nvSpPr>
        <p:spPr>
          <a:xfrm>
            <a:off x="5439019" y="1525430"/>
            <a:ext cx="579900" cy="322800"/>
          </a:xfrm>
          <a:prstGeom prst="rect">
            <a:avLst/>
          </a:prstGeom>
          <a:noFill/>
          <a:ln>
            <a:noFill/>
          </a:ln>
        </p:spPr>
        <p:txBody>
          <a:bodyPr anchorCtr="0" anchor="t" bIns="0" lIns="0" spcFirstLastPara="1" rIns="0" wrap="square" tIns="1450">
            <a:spAutoFit/>
          </a:bodyPr>
          <a:lstStyle/>
          <a:p>
            <a:pPr indent="0" lvl="0" marL="0" marR="0" rtl="0" algn="l">
              <a:lnSpc>
                <a:spcPct val="105800"/>
              </a:lnSpc>
              <a:spcBef>
                <a:spcPts val="0"/>
              </a:spcBef>
              <a:spcAft>
                <a:spcPts val="0"/>
              </a:spcAft>
              <a:buNone/>
            </a:pPr>
            <a:r>
              <a:rPr b="1" lang="en" sz="500">
                <a:solidFill>
                  <a:srgbClr val="57585B"/>
                </a:solidFill>
                <a:latin typeface="Montserrat"/>
                <a:ea typeface="Montserrat"/>
                <a:cs typeface="Montserrat"/>
                <a:sym typeface="Montserrat"/>
              </a:rPr>
              <a:t>Capacity of 65,000 transactions per second.</a:t>
            </a:r>
            <a:endParaRPr b="1" sz="500">
              <a:latin typeface="Montserrat"/>
              <a:ea typeface="Montserrat"/>
              <a:cs typeface="Montserrat"/>
              <a:sym typeface="Montserrat"/>
            </a:endParaRPr>
          </a:p>
        </p:txBody>
      </p:sp>
      <p:grpSp>
        <p:nvGrpSpPr>
          <p:cNvPr id="546" name="Google Shape;546;p35"/>
          <p:cNvGrpSpPr/>
          <p:nvPr/>
        </p:nvGrpSpPr>
        <p:grpSpPr>
          <a:xfrm>
            <a:off x="4759451" y="2301485"/>
            <a:ext cx="3480511" cy="1795587"/>
            <a:chOff x="13752465" y="5881324"/>
            <a:chExt cx="5221289" cy="2693650"/>
          </a:xfrm>
        </p:grpSpPr>
        <p:pic>
          <p:nvPicPr>
            <p:cNvPr id="547" name="Google Shape;547;p35"/>
            <p:cNvPicPr preferRelativeResize="0"/>
            <p:nvPr/>
          </p:nvPicPr>
          <p:blipFill rotWithShape="1">
            <a:blip r:embed="rId7">
              <a:alphaModFix/>
            </a:blip>
            <a:srcRect b="0" l="0" r="0" t="0"/>
            <a:stretch/>
          </p:blipFill>
          <p:spPr>
            <a:xfrm>
              <a:off x="16012163" y="7796830"/>
              <a:ext cx="537312" cy="648041"/>
            </a:xfrm>
            <a:prstGeom prst="rect">
              <a:avLst/>
            </a:prstGeom>
            <a:noFill/>
            <a:ln>
              <a:noFill/>
            </a:ln>
          </p:spPr>
        </p:pic>
        <p:pic>
          <p:nvPicPr>
            <p:cNvPr id="548" name="Google Shape;548;p35"/>
            <p:cNvPicPr preferRelativeResize="0"/>
            <p:nvPr/>
          </p:nvPicPr>
          <p:blipFill rotWithShape="1">
            <a:blip r:embed="rId8">
              <a:alphaModFix/>
            </a:blip>
            <a:srcRect b="0" l="0" r="0" t="0"/>
            <a:stretch/>
          </p:blipFill>
          <p:spPr>
            <a:xfrm>
              <a:off x="15118807" y="8489469"/>
              <a:ext cx="450928" cy="85505"/>
            </a:xfrm>
            <a:prstGeom prst="rect">
              <a:avLst/>
            </a:prstGeom>
            <a:noFill/>
            <a:ln>
              <a:noFill/>
            </a:ln>
          </p:spPr>
        </p:pic>
        <p:sp>
          <p:nvSpPr>
            <p:cNvPr id="549" name="Google Shape;549;p35"/>
            <p:cNvSpPr/>
            <p:nvPr/>
          </p:nvSpPr>
          <p:spPr>
            <a:xfrm>
              <a:off x="15109000" y="8518823"/>
              <a:ext cx="191769" cy="55879"/>
            </a:xfrm>
            <a:custGeom>
              <a:rect b="b" l="l" r="r" t="t"/>
              <a:pathLst>
                <a:path extrusionOk="0" h="55879" w="191769">
                  <a:moveTo>
                    <a:pt x="60896" y="0"/>
                  </a:moveTo>
                  <a:lnTo>
                    <a:pt x="17894" y="0"/>
                  </a:lnTo>
                  <a:lnTo>
                    <a:pt x="12230" y="20586"/>
                  </a:lnTo>
                  <a:lnTo>
                    <a:pt x="4305" y="36944"/>
                  </a:lnTo>
                  <a:lnTo>
                    <a:pt x="1257" y="41376"/>
                  </a:lnTo>
                  <a:lnTo>
                    <a:pt x="0" y="45986"/>
                  </a:lnTo>
                  <a:lnTo>
                    <a:pt x="2336" y="49530"/>
                  </a:lnTo>
                  <a:lnTo>
                    <a:pt x="8572" y="53162"/>
                  </a:lnTo>
                  <a:lnTo>
                    <a:pt x="19761" y="55460"/>
                  </a:lnTo>
                  <a:lnTo>
                    <a:pt x="32727" y="55702"/>
                  </a:lnTo>
                  <a:lnTo>
                    <a:pt x="44246" y="53149"/>
                  </a:lnTo>
                  <a:lnTo>
                    <a:pt x="53543" y="49136"/>
                  </a:lnTo>
                  <a:lnTo>
                    <a:pt x="60896" y="37376"/>
                  </a:lnTo>
                  <a:lnTo>
                    <a:pt x="60896" y="0"/>
                  </a:lnTo>
                  <a:close/>
                </a:path>
                <a:path extrusionOk="0" h="55879" w="191769">
                  <a:moveTo>
                    <a:pt x="191427" y="45986"/>
                  </a:moveTo>
                  <a:lnTo>
                    <a:pt x="190169" y="41363"/>
                  </a:lnTo>
                  <a:lnTo>
                    <a:pt x="187134" y="36931"/>
                  </a:lnTo>
                  <a:lnTo>
                    <a:pt x="179197" y="20586"/>
                  </a:lnTo>
                  <a:lnTo>
                    <a:pt x="173532" y="0"/>
                  </a:lnTo>
                  <a:lnTo>
                    <a:pt x="130530" y="0"/>
                  </a:lnTo>
                  <a:lnTo>
                    <a:pt x="130530" y="37388"/>
                  </a:lnTo>
                  <a:lnTo>
                    <a:pt x="137883" y="49136"/>
                  </a:lnTo>
                  <a:lnTo>
                    <a:pt x="147256" y="53162"/>
                  </a:lnTo>
                  <a:lnTo>
                    <a:pt x="158711" y="55702"/>
                  </a:lnTo>
                  <a:lnTo>
                    <a:pt x="171678" y="55460"/>
                  </a:lnTo>
                  <a:lnTo>
                    <a:pt x="182892" y="53136"/>
                  </a:lnTo>
                  <a:lnTo>
                    <a:pt x="189103" y="49517"/>
                  </a:lnTo>
                  <a:lnTo>
                    <a:pt x="191427" y="45986"/>
                  </a:lnTo>
                  <a:close/>
                </a:path>
              </a:pathLst>
            </a:custGeom>
            <a:solidFill>
              <a:srgbClr val="2E47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50" name="Google Shape;550;p35"/>
            <p:cNvPicPr preferRelativeResize="0"/>
            <p:nvPr/>
          </p:nvPicPr>
          <p:blipFill rotWithShape="1">
            <a:blip r:embed="rId9">
              <a:alphaModFix/>
            </a:blip>
            <a:srcRect b="0" l="0" r="0" t="0"/>
            <a:stretch/>
          </p:blipFill>
          <p:spPr>
            <a:xfrm>
              <a:off x="15173975" y="7716602"/>
              <a:ext cx="188932" cy="409906"/>
            </a:xfrm>
            <a:prstGeom prst="rect">
              <a:avLst/>
            </a:prstGeom>
            <a:noFill/>
            <a:ln>
              <a:noFill/>
            </a:ln>
          </p:spPr>
        </p:pic>
        <p:sp>
          <p:nvSpPr>
            <p:cNvPr id="551" name="Google Shape;551;p35"/>
            <p:cNvSpPr/>
            <p:nvPr/>
          </p:nvSpPr>
          <p:spPr>
            <a:xfrm>
              <a:off x="15126907" y="8124361"/>
              <a:ext cx="175894" cy="398779"/>
            </a:xfrm>
            <a:custGeom>
              <a:rect b="b" l="l" r="r" t="t"/>
              <a:pathLst>
                <a:path extrusionOk="0" h="398779" w="175894">
                  <a:moveTo>
                    <a:pt x="96697" y="3657"/>
                  </a:moveTo>
                  <a:lnTo>
                    <a:pt x="21412" y="6819"/>
                  </a:lnTo>
                  <a:lnTo>
                    <a:pt x="0" y="394462"/>
                  </a:lnTo>
                  <a:lnTo>
                    <a:pt x="4762" y="398665"/>
                  </a:lnTo>
                  <a:lnTo>
                    <a:pt x="17741" y="398665"/>
                  </a:lnTo>
                  <a:lnTo>
                    <a:pt x="26441" y="398602"/>
                  </a:lnTo>
                  <a:lnTo>
                    <a:pt x="31978" y="398145"/>
                  </a:lnTo>
                  <a:lnTo>
                    <a:pt x="36703" y="396887"/>
                  </a:lnTo>
                  <a:lnTo>
                    <a:pt x="42989" y="394462"/>
                  </a:lnTo>
                  <a:lnTo>
                    <a:pt x="96697" y="3657"/>
                  </a:lnTo>
                  <a:close/>
                </a:path>
                <a:path extrusionOk="0" h="398779" w="175894">
                  <a:moveTo>
                    <a:pt x="175514" y="6819"/>
                  </a:moveTo>
                  <a:lnTo>
                    <a:pt x="101752" y="0"/>
                  </a:lnTo>
                  <a:lnTo>
                    <a:pt x="112636" y="394462"/>
                  </a:lnTo>
                  <a:lnTo>
                    <a:pt x="115150" y="395185"/>
                  </a:lnTo>
                  <a:lnTo>
                    <a:pt x="121602" y="396748"/>
                  </a:lnTo>
                  <a:lnTo>
                    <a:pt x="130429" y="398208"/>
                  </a:lnTo>
                  <a:lnTo>
                    <a:pt x="140017" y="398665"/>
                  </a:lnTo>
                  <a:lnTo>
                    <a:pt x="148755" y="398335"/>
                  </a:lnTo>
                  <a:lnTo>
                    <a:pt x="155625" y="394462"/>
                  </a:lnTo>
                  <a:lnTo>
                    <a:pt x="175514" y="6819"/>
                  </a:lnTo>
                  <a:close/>
                </a:path>
              </a:pathLst>
            </a:custGeom>
            <a:solidFill>
              <a:srgbClr val="FF9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52" name="Google Shape;552;p35"/>
            <p:cNvSpPr/>
            <p:nvPr/>
          </p:nvSpPr>
          <p:spPr>
            <a:xfrm>
              <a:off x="15139610" y="8018905"/>
              <a:ext cx="163194" cy="287654"/>
            </a:xfrm>
            <a:custGeom>
              <a:rect b="b" l="l" r="r" t="t"/>
              <a:pathLst>
                <a:path extrusionOk="0" h="287654" w="163194">
                  <a:moveTo>
                    <a:pt x="22250" y="0"/>
                  </a:moveTo>
                  <a:lnTo>
                    <a:pt x="7202" y="40256"/>
                  </a:lnTo>
                  <a:lnTo>
                    <a:pt x="776" y="65372"/>
                  </a:lnTo>
                  <a:lnTo>
                    <a:pt x="1702" y="85874"/>
                  </a:lnTo>
                  <a:lnTo>
                    <a:pt x="8711" y="112289"/>
                  </a:lnTo>
                  <a:lnTo>
                    <a:pt x="0" y="270002"/>
                  </a:lnTo>
                  <a:lnTo>
                    <a:pt x="39365" y="281763"/>
                  </a:lnTo>
                  <a:lnTo>
                    <a:pt x="68528" y="287169"/>
                  </a:lnTo>
                  <a:lnTo>
                    <a:pt x="101925" y="287557"/>
                  </a:lnTo>
                  <a:lnTo>
                    <a:pt x="153995" y="284263"/>
                  </a:lnTo>
                  <a:lnTo>
                    <a:pt x="160883" y="166035"/>
                  </a:lnTo>
                  <a:lnTo>
                    <a:pt x="162051" y="139153"/>
                  </a:lnTo>
                  <a:lnTo>
                    <a:pt x="162801" y="112258"/>
                  </a:lnTo>
                  <a:lnTo>
                    <a:pt x="163097" y="83624"/>
                  </a:lnTo>
                  <a:lnTo>
                    <a:pt x="162801" y="2816"/>
                  </a:lnTo>
                  <a:lnTo>
                    <a:pt x="111959" y="7315"/>
                  </a:lnTo>
                  <a:lnTo>
                    <a:pt x="66853" y="5798"/>
                  </a:lnTo>
                  <a:lnTo>
                    <a:pt x="34584" y="2086"/>
                  </a:lnTo>
                  <a:lnTo>
                    <a:pt x="22250" y="0"/>
                  </a:lnTo>
                  <a:close/>
                </a:path>
              </a:pathLst>
            </a:custGeom>
            <a:solidFill>
              <a:srgbClr val="54CD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53" name="Google Shape;553;p35"/>
            <p:cNvPicPr preferRelativeResize="0"/>
            <p:nvPr/>
          </p:nvPicPr>
          <p:blipFill rotWithShape="1">
            <a:blip r:embed="rId10">
              <a:alphaModFix/>
            </a:blip>
            <a:srcRect b="0" l="0" r="0" t="0"/>
            <a:stretch/>
          </p:blipFill>
          <p:spPr>
            <a:xfrm>
              <a:off x="15072426" y="7846764"/>
              <a:ext cx="237240" cy="279745"/>
            </a:xfrm>
            <a:prstGeom prst="rect">
              <a:avLst/>
            </a:prstGeom>
            <a:noFill/>
            <a:ln>
              <a:noFill/>
            </a:ln>
          </p:spPr>
        </p:pic>
        <p:pic>
          <p:nvPicPr>
            <p:cNvPr id="554" name="Google Shape;554;p35"/>
            <p:cNvPicPr preferRelativeResize="0"/>
            <p:nvPr/>
          </p:nvPicPr>
          <p:blipFill rotWithShape="1">
            <a:blip r:embed="rId11">
              <a:alphaModFix/>
            </a:blip>
            <a:srcRect b="0" l="0" r="0" t="0"/>
            <a:stretch/>
          </p:blipFill>
          <p:spPr>
            <a:xfrm>
              <a:off x="14253743" y="7700017"/>
              <a:ext cx="451755" cy="85469"/>
            </a:xfrm>
            <a:prstGeom prst="rect">
              <a:avLst/>
            </a:prstGeom>
            <a:noFill/>
            <a:ln>
              <a:noFill/>
            </a:ln>
          </p:spPr>
        </p:pic>
        <p:pic>
          <p:nvPicPr>
            <p:cNvPr id="555" name="Google Shape;555;p35"/>
            <p:cNvPicPr preferRelativeResize="0"/>
            <p:nvPr/>
          </p:nvPicPr>
          <p:blipFill rotWithShape="1">
            <a:blip r:embed="rId12">
              <a:alphaModFix/>
            </a:blip>
            <a:srcRect b="0" l="0" r="0" t="0"/>
            <a:stretch/>
          </p:blipFill>
          <p:spPr>
            <a:xfrm>
              <a:off x="14220848" y="7734967"/>
              <a:ext cx="156237" cy="65244"/>
            </a:xfrm>
            <a:prstGeom prst="rect">
              <a:avLst/>
            </a:prstGeom>
            <a:noFill/>
            <a:ln>
              <a:noFill/>
            </a:ln>
          </p:spPr>
        </p:pic>
        <p:pic>
          <p:nvPicPr>
            <p:cNvPr id="556" name="Google Shape;556;p35"/>
            <p:cNvPicPr preferRelativeResize="0"/>
            <p:nvPr/>
          </p:nvPicPr>
          <p:blipFill rotWithShape="1">
            <a:blip r:embed="rId13">
              <a:alphaModFix/>
            </a:blip>
            <a:srcRect b="0" l="0" r="0" t="0"/>
            <a:stretch/>
          </p:blipFill>
          <p:spPr>
            <a:xfrm>
              <a:off x="14215796" y="7067086"/>
              <a:ext cx="75716" cy="222278"/>
            </a:xfrm>
            <a:prstGeom prst="rect">
              <a:avLst/>
            </a:prstGeom>
            <a:noFill/>
            <a:ln>
              <a:noFill/>
            </a:ln>
          </p:spPr>
        </p:pic>
        <p:sp>
          <p:nvSpPr>
            <p:cNvPr id="557" name="Google Shape;557;p35"/>
            <p:cNvSpPr/>
            <p:nvPr/>
          </p:nvSpPr>
          <p:spPr>
            <a:xfrm>
              <a:off x="14239854" y="7288453"/>
              <a:ext cx="157480" cy="448945"/>
            </a:xfrm>
            <a:custGeom>
              <a:rect b="b" l="l" r="r" t="t"/>
              <a:pathLst>
                <a:path extrusionOk="0" h="448945" w="157480">
                  <a:moveTo>
                    <a:pt x="3088" y="921"/>
                  </a:moveTo>
                  <a:lnTo>
                    <a:pt x="73" y="8973"/>
                  </a:lnTo>
                  <a:lnTo>
                    <a:pt x="0" y="32124"/>
                  </a:lnTo>
                  <a:lnTo>
                    <a:pt x="5392" y="45035"/>
                  </a:lnTo>
                  <a:lnTo>
                    <a:pt x="26501" y="448541"/>
                  </a:lnTo>
                  <a:lnTo>
                    <a:pt x="80730" y="445441"/>
                  </a:lnTo>
                  <a:lnTo>
                    <a:pt x="151158" y="445441"/>
                  </a:lnTo>
                  <a:lnTo>
                    <a:pt x="154599" y="211113"/>
                  </a:lnTo>
                  <a:lnTo>
                    <a:pt x="83662" y="211113"/>
                  </a:lnTo>
                  <a:lnTo>
                    <a:pt x="74751" y="55411"/>
                  </a:lnTo>
                  <a:lnTo>
                    <a:pt x="156885" y="55411"/>
                  </a:lnTo>
                  <a:lnTo>
                    <a:pt x="156885" y="3507"/>
                  </a:lnTo>
                  <a:lnTo>
                    <a:pt x="65831" y="3507"/>
                  </a:lnTo>
                  <a:lnTo>
                    <a:pt x="29500" y="2488"/>
                  </a:lnTo>
                  <a:lnTo>
                    <a:pt x="3088" y="921"/>
                  </a:lnTo>
                  <a:close/>
                </a:path>
                <a:path extrusionOk="0" h="448945" w="157480">
                  <a:moveTo>
                    <a:pt x="151158" y="445441"/>
                  </a:moveTo>
                  <a:lnTo>
                    <a:pt x="80730" y="445441"/>
                  </a:lnTo>
                  <a:lnTo>
                    <a:pt x="80730" y="446070"/>
                  </a:lnTo>
                  <a:lnTo>
                    <a:pt x="151136" y="446928"/>
                  </a:lnTo>
                  <a:lnTo>
                    <a:pt x="151158" y="445441"/>
                  </a:lnTo>
                  <a:close/>
                </a:path>
                <a:path extrusionOk="0" h="448945" w="157480">
                  <a:moveTo>
                    <a:pt x="156885" y="55411"/>
                  </a:moveTo>
                  <a:lnTo>
                    <a:pt x="85568" y="55411"/>
                  </a:lnTo>
                  <a:lnTo>
                    <a:pt x="83662" y="211113"/>
                  </a:lnTo>
                  <a:lnTo>
                    <a:pt x="154599" y="211113"/>
                  </a:lnTo>
                  <a:lnTo>
                    <a:pt x="156885" y="55411"/>
                  </a:lnTo>
                  <a:close/>
                </a:path>
                <a:path extrusionOk="0" h="448945" w="157480">
                  <a:moveTo>
                    <a:pt x="156885" y="0"/>
                  </a:moveTo>
                  <a:lnTo>
                    <a:pt x="109240" y="3003"/>
                  </a:lnTo>
                  <a:lnTo>
                    <a:pt x="65831" y="3507"/>
                  </a:lnTo>
                  <a:lnTo>
                    <a:pt x="156885" y="3507"/>
                  </a:lnTo>
                  <a:lnTo>
                    <a:pt x="156885" y="0"/>
                  </a:lnTo>
                  <a:close/>
                </a:path>
              </a:pathLst>
            </a:custGeom>
            <a:solidFill>
              <a:srgbClr val="54CD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58" name="Google Shape;558;p35"/>
            <p:cNvSpPr/>
            <p:nvPr/>
          </p:nvSpPr>
          <p:spPr>
            <a:xfrm>
              <a:off x="14317539" y="7483886"/>
              <a:ext cx="6350" cy="250825"/>
            </a:xfrm>
            <a:custGeom>
              <a:rect b="b" l="l" r="r" t="t"/>
              <a:pathLst>
                <a:path extrusionOk="0" h="250825" w="6350">
                  <a:moveTo>
                    <a:pt x="5897" y="0"/>
                  </a:moveTo>
                  <a:lnTo>
                    <a:pt x="3437" y="31297"/>
                  </a:lnTo>
                  <a:lnTo>
                    <a:pt x="1067" y="85951"/>
                  </a:lnTo>
                  <a:lnTo>
                    <a:pt x="0" y="140952"/>
                  </a:lnTo>
                  <a:lnTo>
                    <a:pt x="483" y="195959"/>
                  </a:lnTo>
                  <a:lnTo>
                    <a:pt x="2766" y="250631"/>
                  </a:lnTo>
                  <a:lnTo>
                    <a:pt x="3547" y="225025"/>
                  </a:lnTo>
                  <a:lnTo>
                    <a:pt x="4556" y="162644"/>
                  </a:lnTo>
                  <a:lnTo>
                    <a:pt x="5487" y="88002"/>
                  </a:lnTo>
                  <a:lnTo>
                    <a:pt x="6036" y="25615"/>
                  </a:lnTo>
                  <a:lnTo>
                    <a:pt x="5897" y="0"/>
                  </a:lnTo>
                  <a:close/>
                </a:path>
              </a:pathLst>
            </a:custGeom>
            <a:solidFill>
              <a:srgbClr val="2095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59" name="Google Shape;559;p35"/>
            <p:cNvPicPr preferRelativeResize="0"/>
            <p:nvPr/>
          </p:nvPicPr>
          <p:blipFill rotWithShape="1">
            <a:blip r:embed="rId14">
              <a:alphaModFix/>
            </a:blip>
            <a:srcRect b="0" l="0" r="0" t="0"/>
            <a:stretch/>
          </p:blipFill>
          <p:spPr>
            <a:xfrm>
              <a:off x="14242945" y="6914278"/>
              <a:ext cx="190830" cy="416146"/>
            </a:xfrm>
            <a:prstGeom prst="rect">
              <a:avLst/>
            </a:prstGeom>
            <a:noFill/>
            <a:ln>
              <a:noFill/>
            </a:ln>
          </p:spPr>
        </p:pic>
        <p:pic>
          <p:nvPicPr>
            <p:cNvPr id="560" name="Google Shape;560;p35"/>
            <p:cNvPicPr preferRelativeResize="0"/>
            <p:nvPr/>
          </p:nvPicPr>
          <p:blipFill rotWithShape="1">
            <a:blip r:embed="rId15">
              <a:alphaModFix/>
            </a:blip>
            <a:srcRect b="0" l="0" r="0" t="0"/>
            <a:stretch/>
          </p:blipFill>
          <p:spPr>
            <a:xfrm>
              <a:off x="14911797" y="6666979"/>
              <a:ext cx="450928" cy="85468"/>
            </a:xfrm>
            <a:prstGeom prst="rect">
              <a:avLst/>
            </a:prstGeom>
            <a:noFill/>
            <a:ln>
              <a:noFill/>
            </a:ln>
          </p:spPr>
        </p:pic>
        <p:sp>
          <p:nvSpPr>
            <p:cNvPr id="561" name="Google Shape;561;p35"/>
            <p:cNvSpPr/>
            <p:nvPr/>
          </p:nvSpPr>
          <p:spPr>
            <a:xfrm>
              <a:off x="14895602" y="6699891"/>
              <a:ext cx="236855" cy="59690"/>
            </a:xfrm>
            <a:custGeom>
              <a:rect b="b" l="l" r="r" t="t"/>
              <a:pathLst>
                <a:path extrusionOk="0" h="59690" w="236855">
                  <a:moveTo>
                    <a:pt x="83654" y="0"/>
                  </a:moveTo>
                  <a:lnTo>
                    <a:pt x="44335" y="0"/>
                  </a:lnTo>
                  <a:lnTo>
                    <a:pt x="22733" y="23152"/>
                  </a:lnTo>
                  <a:lnTo>
                    <a:pt x="11188" y="34163"/>
                  </a:lnTo>
                  <a:lnTo>
                    <a:pt x="5346" y="37693"/>
                  </a:lnTo>
                  <a:lnTo>
                    <a:pt x="2628" y="40144"/>
                  </a:lnTo>
                  <a:lnTo>
                    <a:pt x="101" y="44475"/>
                  </a:lnTo>
                  <a:lnTo>
                    <a:pt x="0" y="49834"/>
                  </a:lnTo>
                  <a:lnTo>
                    <a:pt x="4572" y="55359"/>
                  </a:lnTo>
                  <a:lnTo>
                    <a:pt x="12103" y="58674"/>
                  </a:lnTo>
                  <a:lnTo>
                    <a:pt x="19900" y="59499"/>
                  </a:lnTo>
                  <a:lnTo>
                    <a:pt x="26720" y="58775"/>
                  </a:lnTo>
                  <a:lnTo>
                    <a:pt x="31356" y="57454"/>
                  </a:lnTo>
                  <a:lnTo>
                    <a:pt x="83654" y="40093"/>
                  </a:lnTo>
                  <a:lnTo>
                    <a:pt x="83654" y="0"/>
                  </a:lnTo>
                  <a:close/>
                </a:path>
                <a:path extrusionOk="0" h="59690" w="236855">
                  <a:moveTo>
                    <a:pt x="236639" y="49834"/>
                  </a:moveTo>
                  <a:lnTo>
                    <a:pt x="236524" y="44475"/>
                  </a:lnTo>
                  <a:lnTo>
                    <a:pt x="233997" y="40144"/>
                  </a:lnTo>
                  <a:lnTo>
                    <a:pt x="231292" y="37693"/>
                  </a:lnTo>
                  <a:lnTo>
                    <a:pt x="225425" y="34163"/>
                  </a:lnTo>
                  <a:lnTo>
                    <a:pt x="213906" y="23152"/>
                  </a:lnTo>
                  <a:lnTo>
                    <a:pt x="192290" y="0"/>
                  </a:lnTo>
                  <a:lnTo>
                    <a:pt x="152971" y="0"/>
                  </a:lnTo>
                  <a:lnTo>
                    <a:pt x="152971" y="40093"/>
                  </a:lnTo>
                  <a:lnTo>
                    <a:pt x="205257" y="57454"/>
                  </a:lnTo>
                  <a:lnTo>
                    <a:pt x="209905" y="58775"/>
                  </a:lnTo>
                  <a:lnTo>
                    <a:pt x="216725" y="59499"/>
                  </a:lnTo>
                  <a:lnTo>
                    <a:pt x="224523" y="58674"/>
                  </a:lnTo>
                  <a:lnTo>
                    <a:pt x="232067" y="55359"/>
                  </a:lnTo>
                  <a:lnTo>
                    <a:pt x="236639" y="49834"/>
                  </a:lnTo>
                  <a:close/>
                </a:path>
              </a:pathLst>
            </a:custGeom>
            <a:solidFill>
              <a:srgbClr val="2E47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2" name="Google Shape;562;p35"/>
            <p:cNvSpPr/>
            <p:nvPr/>
          </p:nvSpPr>
          <p:spPr>
            <a:xfrm>
              <a:off x="14923611" y="6287217"/>
              <a:ext cx="180975" cy="415290"/>
            </a:xfrm>
            <a:custGeom>
              <a:rect b="b" l="l" r="r" t="t"/>
              <a:pathLst>
                <a:path extrusionOk="0" h="415290" w="180975">
                  <a:moveTo>
                    <a:pt x="167408" y="0"/>
                  </a:moveTo>
                  <a:lnTo>
                    <a:pt x="13298" y="0"/>
                  </a:lnTo>
                  <a:lnTo>
                    <a:pt x="0" y="411788"/>
                  </a:lnTo>
                  <a:lnTo>
                    <a:pt x="70385" y="415243"/>
                  </a:lnTo>
                  <a:lnTo>
                    <a:pt x="88751" y="26857"/>
                  </a:lnTo>
                  <a:lnTo>
                    <a:pt x="91944" y="26857"/>
                  </a:lnTo>
                  <a:lnTo>
                    <a:pt x="110321" y="415243"/>
                  </a:lnTo>
                  <a:lnTo>
                    <a:pt x="180717" y="411788"/>
                  </a:lnTo>
                  <a:lnTo>
                    <a:pt x="167408" y="0"/>
                  </a:lnTo>
                  <a:close/>
                </a:path>
              </a:pathLst>
            </a:custGeom>
            <a:solidFill>
              <a:srgbClr val="33648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3" name="Google Shape;563;p35"/>
            <p:cNvSpPr/>
            <p:nvPr/>
          </p:nvSpPr>
          <p:spPr>
            <a:xfrm>
              <a:off x="14890693" y="6039061"/>
              <a:ext cx="95250" cy="293370"/>
            </a:xfrm>
            <a:custGeom>
              <a:rect b="b" l="l" r="r" t="t"/>
              <a:pathLst>
                <a:path extrusionOk="0" h="293370" w="95250">
                  <a:moveTo>
                    <a:pt x="69119" y="0"/>
                  </a:moveTo>
                  <a:lnTo>
                    <a:pt x="27512" y="13260"/>
                  </a:lnTo>
                  <a:lnTo>
                    <a:pt x="10295" y="64935"/>
                  </a:lnTo>
                  <a:lnTo>
                    <a:pt x="4738" y="114307"/>
                  </a:lnTo>
                  <a:lnTo>
                    <a:pt x="1392" y="163549"/>
                  </a:lnTo>
                  <a:lnTo>
                    <a:pt x="0" y="212797"/>
                  </a:lnTo>
                  <a:lnTo>
                    <a:pt x="42" y="229233"/>
                  </a:lnTo>
                  <a:lnTo>
                    <a:pt x="422" y="245349"/>
                  </a:lnTo>
                  <a:lnTo>
                    <a:pt x="1239" y="261084"/>
                  </a:lnTo>
                  <a:lnTo>
                    <a:pt x="2432" y="276848"/>
                  </a:lnTo>
                  <a:lnTo>
                    <a:pt x="3937" y="293053"/>
                  </a:lnTo>
                  <a:lnTo>
                    <a:pt x="33999" y="286351"/>
                  </a:lnTo>
                  <a:lnTo>
                    <a:pt x="44878" y="233065"/>
                  </a:lnTo>
                  <a:lnTo>
                    <a:pt x="55380" y="168816"/>
                  </a:lnTo>
                  <a:lnTo>
                    <a:pt x="64333" y="104755"/>
                  </a:lnTo>
                  <a:lnTo>
                    <a:pt x="70856" y="56243"/>
                  </a:lnTo>
                  <a:lnTo>
                    <a:pt x="79725" y="52160"/>
                  </a:lnTo>
                  <a:lnTo>
                    <a:pt x="88406" y="45552"/>
                  </a:lnTo>
                  <a:lnTo>
                    <a:pt x="93693" y="36443"/>
                  </a:lnTo>
                  <a:lnTo>
                    <a:pt x="95180" y="26014"/>
                  </a:lnTo>
                  <a:lnTo>
                    <a:pt x="92458" y="15449"/>
                  </a:lnTo>
                  <a:lnTo>
                    <a:pt x="86545" y="7404"/>
                  </a:lnTo>
                  <a:lnTo>
                    <a:pt x="78466" y="2151"/>
                  </a:lnTo>
                  <a:lnTo>
                    <a:pt x="69119" y="0"/>
                  </a:lnTo>
                  <a:close/>
                </a:path>
              </a:pathLst>
            </a:custGeom>
            <a:solidFill>
              <a:srgbClr val="F1631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4" name="Google Shape;564;p35"/>
            <p:cNvSpPr/>
            <p:nvPr/>
          </p:nvSpPr>
          <p:spPr>
            <a:xfrm>
              <a:off x="14891294" y="6325407"/>
              <a:ext cx="40640" cy="81279"/>
            </a:xfrm>
            <a:custGeom>
              <a:rect b="b" l="l" r="r" t="t"/>
              <a:pathLst>
                <a:path extrusionOk="0" h="81279" w="40640">
                  <a:moveTo>
                    <a:pt x="33395" y="0"/>
                  </a:moveTo>
                  <a:lnTo>
                    <a:pt x="3333" y="6711"/>
                  </a:lnTo>
                  <a:lnTo>
                    <a:pt x="579" y="16868"/>
                  </a:lnTo>
                  <a:lnTo>
                    <a:pt x="119" y="30889"/>
                  </a:lnTo>
                  <a:lnTo>
                    <a:pt x="0" y="37298"/>
                  </a:lnTo>
                  <a:lnTo>
                    <a:pt x="460" y="43565"/>
                  </a:lnTo>
                  <a:lnTo>
                    <a:pt x="1952" y="53407"/>
                  </a:lnTo>
                  <a:lnTo>
                    <a:pt x="4925" y="70542"/>
                  </a:lnTo>
                  <a:lnTo>
                    <a:pt x="6077" y="78489"/>
                  </a:lnTo>
                  <a:lnTo>
                    <a:pt x="9103" y="81264"/>
                  </a:lnTo>
                  <a:lnTo>
                    <a:pt x="15239" y="80845"/>
                  </a:lnTo>
                  <a:lnTo>
                    <a:pt x="17354" y="79212"/>
                  </a:lnTo>
                  <a:lnTo>
                    <a:pt x="18757" y="75924"/>
                  </a:lnTo>
                  <a:lnTo>
                    <a:pt x="19050" y="73662"/>
                  </a:lnTo>
                  <a:lnTo>
                    <a:pt x="18872" y="72385"/>
                  </a:lnTo>
                  <a:lnTo>
                    <a:pt x="23479" y="71903"/>
                  </a:lnTo>
                  <a:lnTo>
                    <a:pt x="25071" y="67568"/>
                  </a:lnTo>
                  <a:lnTo>
                    <a:pt x="24652" y="64312"/>
                  </a:lnTo>
                  <a:lnTo>
                    <a:pt x="22935" y="45317"/>
                  </a:lnTo>
                  <a:lnTo>
                    <a:pt x="22097" y="34637"/>
                  </a:lnTo>
                  <a:lnTo>
                    <a:pt x="22589" y="31391"/>
                  </a:lnTo>
                  <a:lnTo>
                    <a:pt x="24181" y="31077"/>
                  </a:lnTo>
                  <a:lnTo>
                    <a:pt x="39321" y="31077"/>
                  </a:lnTo>
                  <a:lnTo>
                    <a:pt x="38903" y="26313"/>
                  </a:lnTo>
                  <a:lnTo>
                    <a:pt x="39510" y="18365"/>
                  </a:lnTo>
                  <a:lnTo>
                    <a:pt x="39280" y="12606"/>
                  </a:lnTo>
                  <a:lnTo>
                    <a:pt x="39070" y="10533"/>
                  </a:lnTo>
                  <a:lnTo>
                    <a:pt x="37353" y="2052"/>
                  </a:lnTo>
                  <a:lnTo>
                    <a:pt x="33395" y="0"/>
                  </a:lnTo>
                  <a:close/>
                </a:path>
                <a:path extrusionOk="0" h="81279" w="40640">
                  <a:moveTo>
                    <a:pt x="39321" y="31077"/>
                  </a:moveTo>
                  <a:lnTo>
                    <a:pt x="24181" y="31077"/>
                  </a:lnTo>
                  <a:lnTo>
                    <a:pt x="27490" y="31622"/>
                  </a:lnTo>
                  <a:lnTo>
                    <a:pt x="26621" y="41171"/>
                  </a:lnTo>
                  <a:lnTo>
                    <a:pt x="27228" y="47914"/>
                  </a:lnTo>
                  <a:lnTo>
                    <a:pt x="29657" y="50794"/>
                  </a:lnTo>
                  <a:lnTo>
                    <a:pt x="35468" y="51296"/>
                  </a:lnTo>
                  <a:lnTo>
                    <a:pt x="37688" y="50134"/>
                  </a:lnTo>
                  <a:lnTo>
                    <a:pt x="39835" y="47098"/>
                  </a:lnTo>
                  <a:lnTo>
                    <a:pt x="40296" y="45590"/>
                  </a:lnTo>
                  <a:lnTo>
                    <a:pt x="39437" y="32396"/>
                  </a:lnTo>
                  <a:lnTo>
                    <a:pt x="39321" y="31077"/>
                  </a:lnTo>
                  <a:close/>
                </a:path>
              </a:pathLst>
            </a:custGeom>
            <a:solidFill>
              <a:srgbClr val="FF9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5" name="Google Shape;565;p35"/>
            <p:cNvSpPr/>
            <p:nvPr/>
          </p:nvSpPr>
          <p:spPr>
            <a:xfrm>
              <a:off x="14936625" y="6025032"/>
              <a:ext cx="154940" cy="277495"/>
            </a:xfrm>
            <a:custGeom>
              <a:rect b="b" l="l" r="r" t="t"/>
              <a:pathLst>
                <a:path extrusionOk="0" h="277495" w="154940">
                  <a:moveTo>
                    <a:pt x="77348" y="0"/>
                  </a:moveTo>
                  <a:lnTo>
                    <a:pt x="34294" y="7541"/>
                  </a:lnTo>
                  <a:lnTo>
                    <a:pt x="209" y="26658"/>
                  </a:lnTo>
                  <a:lnTo>
                    <a:pt x="0" y="270400"/>
                  </a:lnTo>
                  <a:lnTo>
                    <a:pt x="25056" y="274365"/>
                  </a:lnTo>
                  <a:lnTo>
                    <a:pt x="41466" y="276401"/>
                  </a:lnTo>
                  <a:lnTo>
                    <a:pt x="56479" y="277151"/>
                  </a:lnTo>
                  <a:lnTo>
                    <a:pt x="77348" y="277258"/>
                  </a:lnTo>
                  <a:lnTo>
                    <a:pt x="107736" y="276186"/>
                  </a:lnTo>
                  <a:lnTo>
                    <a:pt x="132283" y="273829"/>
                  </a:lnTo>
                  <a:lnTo>
                    <a:pt x="148695" y="271471"/>
                  </a:lnTo>
                  <a:lnTo>
                    <a:pt x="154675" y="270400"/>
                  </a:lnTo>
                  <a:lnTo>
                    <a:pt x="154476" y="26658"/>
                  </a:lnTo>
                  <a:lnTo>
                    <a:pt x="141724" y="15982"/>
                  </a:lnTo>
                  <a:lnTo>
                    <a:pt x="120389" y="7541"/>
                  </a:lnTo>
                  <a:lnTo>
                    <a:pt x="96815" y="1995"/>
                  </a:lnTo>
                  <a:lnTo>
                    <a:pt x="77348" y="0"/>
                  </a:lnTo>
                  <a:close/>
                </a:path>
              </a:pathLst>
            </a:custGeom>
            <a:solidFill>
              <a:srgbClr val="F1631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6" name="Google Shape;566;p35"/>
            <p:cNvSpPr/>
            <p:nvPr/>
          </p:nvSpPr>
          <p:spPr>
            <a:xfrm>
              <a:off x="14932419" y="6030461"/>
              <a:ext cx="119380" cy="243204"/>
            </a:xfrm>
            <a:custGeom>
              <a:rect b="b" l="l" r="r" t="t"/>
              <a:pathLst>
                <a:path extrusionOk="0" h="243204" w="119380">
                  <a:moveTo>
                    <a:pt x="4876" y="157226"/>
                  </a:moveTo>
                  <a:lnTo>
                    <a:pt x="4648" y="70675"/>
                  </a:lnTo>
                  <a:lnTo>
                    <a:pt x="4635" y="70345"/>
                  </a:lnTo>
                  <a:lnTo>
                    <a:pt x="4152" y="70370"/>
                  </a:lnTo>
                  <a:lnTo>
                    <a:pt x="2184" y="92151"/>
                  </a:lnTo>
                  <a:lnTo>
                    <a:pt x="850" y="113665"/>
                  </a:lnTo>
                  <a:lnTo>
                    <a:pt x="0" y="145821"/>
                  </a:lnTo>
                  <a:lnTo>
                    <a:pt x="88" y="178206"/>
                  </a:lnTo>
                  <a:lnTo>
                    <a:pt x="1333" y="210566"/>
                  </a:lnTo>
                  <a:lnTo>
                    <a:pt x="3975" y="242658"/>
                  </a:lnTo>
                  <a:lnTo>
                    <a:pt x="4800" y="200444"/>
                  </a:lnTo>
                  <a:lnTo>
                    <a:pt x="4876" y="157226"/>
                  </a:lnTo>
                  <a:close/>
                </a:path>
                <a:path extrusionOk="0" h="243204" w="119380">
                  <a:moveTo>
                    <a:pt x="118935" y="304"/>
                  </a:moveTo>
                  <a:lnTo>
                    <a:pt x="118516" y="0"/>
                  </a:lnTo>
                  <a:lnTo>
                    <a:pt x="118300" y="228"/>
                  </a:lnTo>
                  <a:lnTo>
                    <a:pt x="100596" y="9880"/>
                  </a:lnTo>
                  <a:lnTo>
                    <a:pt x="81343" y="13855"/>
                  </a:lnTo>
                  <a:lnTo>
                    <a:pt x="62344" y="10985"/>
                  </a:lnTo>
                  <a:lnTo>
                    <a:pt x="45466" y="88"/>
                  </a:lnTo>
                  <a:lnTo>
                    <a:pt x="51282" y="7962"/>
                  </a:lnTo>
                  <a:lnTo>
                    <a:pt x="60236" y="14122"/>
                  </a:lnTo>
                  <a:lnTo>
                    <a:pt x="70789" y="18021"/>
                  </a:lnTo>
                  <a:lnTo>
                    <a:pt x="81432" y="19037"/>
                  </a:lnTo>
                  <a:lnTo>
                    <a:pt x="91986" y="17399"/>
                  </a:lnTo>
                  <a:lnTo>
                    <a:pt x="101866" y="13474"/>
                  </a:lnTo>
                  <a:lnTo>
                    <a:pt x="110845" y="7721"/>
                  </a:lnTo>
                  <a:lnTo>
                    <a:pt x="118935" y="304"/>
                  </a:lnTo>
                  <a:close/>
                </a:path>
              </a:pathLst>
            </a:custGeom>
            <a:solidFill>
              <a:srgbClr val="C444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7" name="Google Shape;567;p35"/>
            <p:cNvSpPr/>
            <p:nvPr/>
          </p:nvSpPr>
          <p:spPr>
            <a:xfrm>
              <a:off x="15042059" y="6039061"/>
              <a:ext cx="95250" cy="293370"/>
            </a:xfrm>
            <a:custGeom>
              <a:rect b="b" l="l" r="r" t="t"/>
              <a:pathLst>
                <a:path extrusionOk="0" h="293370" w="95250">
                  <a:moveTo>
                    <a:pt x="26056" y="0"/>
                  </a:moveTo>
                  <a:lnTo>
                    <a:pt x="16710" y="2151"/>
                  </a:lnTo>
                  <a:lnTo>
                    <a:pt x="8634" y="7404"/>
                  </a:lnTo>
                  <a:lnTo>
                    <a:pt x="2722" y="15449"/>
                  </a:lnTo>
                  <a:lnTo>
                    <a:pt x="0" y="26014"/>
                  </a:lnTo>
                  <a:lnTo>
                    <a:pt x="1486" y="36443"/>
                  </a:lnTo>
                  <a:lnTo>
                    <a:pt x="6774" y="45552"/>
                  </a:lnTo>
                  <a:lnTo>
                    <a:pt x="15455" y="52160"/>
                  </a:lnTo>
                  <a:lnTo>
                    <a:pt x="24313" y="56243"/>
                  </a:lnTo>
                  <a:lnTo>
                    <a:pt x="30836" y="104755"/>
                  </a:lnTo>
                  <a:lnTo>
                    <a:pt x="39799" y="168816"/>
                  </a:lnTo>
                  <a:lnTo>
                    <a:pt x="50302" y="233065"/>
                  </a:lnTo>
                  <a:lnTo>
                    <a:pt x="61181" y="286351"/>
                  </a:lnTo>
                  <a:lnTo>
                    <a:pt x="91243" y="293053"/>
                  </a:lnTo>
                  <a:lnTo>
                    <a:pt x="92748" y="276848"/>
                  </a:lnTo>
                  <a:lnTo>
                    <a:pt x="93940" y="261084"/>
                  </a:lnTo>
                  <a:lnTo>
                    <a:pt x="94758" y="245349"/>
                  </a:lnTo>
                  <a:lnTo>
                    <a:pt x="95138" y="229233"/>
                  </a:lnTo>
                  <a:lnTo>
                    <a:pt x="95176" y="212797"/>
                  </a:lnTo>
                  <a:lnTo>
                    <a:pt x="94930" y="196375"/>
                  </a:lnTo>
                  <a:lnTo>
                    <a:pt x="91758" y="130728"/>
                  </a:lnTo>
                  <a:lnTo>
                    <a:pt x="87031" y="81420"/>
                  </a:lnTo>
                  <a:lnTo>
                    <a:pt x="78678" y="29815"/>
                  </a:lnTo>
                  <a:lnTo>
                    <a:pt x="42219" y="3345"/>
                  </a:lnTo>
                  <a:lnTo>
                    <a:pt x="35779" y="1261"/>
                  </a:lnTo>
                  <a:lnTo>
                    <a:pt x="26056" y="0"/>
                  </a:lnTo>
                  <a:close/>
                </a:path>
              </a:pathLst>
            </a:custGeom>
            <a:solidFill>
              <a:srgbClr val="F1631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8" name="Google Shape;568;p35"/>
            <p:cNvSpPr/>
            <p:nvPr/>
          </p:nvSpPr>
          <p:spPr>
            <a:xfrm>
              <a:off x="15096331" y="6325407"/>
              <a:ext cx="40640" cy="81279"/>
            </a:xfrm>
            <a:custGeom>
              <a:rect b="b" l="l" r="r" t="t"/>
              <a:pathLst>
                <a:path extrusionOk="0" h="81279" w="40640">
                  <a:moveTo>
                    <a:pt x="40190" y="31077"/>
                  </a:moveTo>
                  <a:lnTo>
                    <a:pt x="16114" y="31077"/>
                  </a:lnTo>
                  <a:lnTo>
                    <a:pt x="17716" y="31391"/>
                  </a:lnTo>
                  <a:lnTo>
                    <a:pt x="18208" y="34637"/>
                  </a:lnTo>
                  <a:lnTo>
                    <a:pt x="17346" y="45590"/>
                  </a:lnTo>
                  <a:lnTo>
                    <a:pt x="15653" y="64312"/>
                  </a:lnTo>
                  <a:lnTo>
                    <a:pt x="15235" y="67568"/>
                  </a:lnTo>
                  <a:lnTo>
                    <a:pt x="16826" y="71903"/>
                  </a:lnTo>
                  <a:lnTo>
                    <a:pt x="21423" y="72385"/>
                  </a:lnTo>
                  <a:lnTo>
                    <a:pt x="21255" y="73662"/>
                  </a:lnTo>
                  <a:lnTo>
                    <a:pt x="21549" y="75924"/>
                  </a:lnTo>
                  <a:lnTo>
                    <a:pt x="22952" y="79212"/>
                  </a:lnTo>
                  <a:lnTo>
                    <a:pt x="25067" y="80845"/>
                  </a:lnTo>
                  <a:lnTo>
                    <a:pt x="31203" y="81264"/>
                  </a:lnTo>
                  <a:lnTo>
                    <a:pt x="34229" y="78489"/>
                  </a:lnTo>
                  <a:lnTo>
                    <a:pt x="35370" y="70542"/>
                  </a:lnTo>
                  <a:lnTo>
                    <a:pt x="38349" y="53407"/>
                  </a:lnTo>
                  <a:lnTo>
                    <a:pt x="39844" y="43565"/>
                  </a:lnTo>
                  <a:lnTo>
                    <a:pt x="40306" y="37298"/>
                  </a:lnTo>
                  <a:lnTo>
                    <a:pt x="40190" y="31077"/>
                  </a:lnTo>
                  <a:close/>
                </a:path>
                <a:path extrusionOk="0" h="81279" w="40640">
                  <a:moveTo>
                    <a:pt x="6910" y="0"/>
                  </a:moveTo>
                  <a:lnTo>
                    <a:pt x="2952" y="2052"/>
                  </a:lnTo>
                  <a:lnTo>
                    <a:pt x="1235" y="10533"/>
                  </a:lnTo>
                  <a:lnTo>
                    <a:pt x="1026" y="12606"/>
                  </a:lnTo>
                  <a:lnTo>
                    <a:pt x="795" y="18365"/>
                  </a:lnTo>
                  <a:lnTo>
                    <a:pt x="1403" y="26313"/>
                  </a:lnTo>
                  <a:lnTo>
                    <a:pt x="858" y="32396"/>
                  </a:lnTo>
                  <a:lnTo>
                    <a:pt x="0" y="45590"/>
                  </a:lnTo>
                  <a:lnTo>
                    <a:pt x="460" y="47098"/>
                  </a:lnTo>
                  <a:lnTo>
                    <a:pt x="2607" y="50134"/>
                  </a:lnTo>
                  <a:lnTo>
                    <a:pt x="4827" y="51296"/>
                  </a:lnTo>
                  <a:lnTo>
                    <a:pt x="10648" y="50794"/>
                  </a:lnTo>
                  <a:lnTo>
                    <a:pt x="13067" y="47914"/>
                  </a:lnTo>
                  <a:lnTo>
                    <a:pt x="13685" y="41171"/>
                  </a:lnTo>
                  <a:lnTo>
                    <a:pt x="12816" y="31622"/>
                  </a:lnTo>
                  <a:lnTo>
                    <a:pt x="16114" y="31077"/>
                  </a:lnTo>
                  <a:lnTo>
                    <a:pt x="40190" y="31077"/>
                  </a:lnTo>
                  <a:lnTo>
                    <a:pt x="39716" y="16868"/>
                  </a:lnTo>
                  <a:lnTo>
                    <a:pt x="36972" y="6711"/>
                  </a:lnTo>
                  <a:lnTo>
                    <a:pt x="6910" y="0"/>
                  </a:lnTo>
                  <a:close/>
                </a:path>
              </a:pathLst>
            </a:custGeom>
            <a:solidFill>
              <a:srgbClr val="FF9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69" name="Google Shape;569;p35"/>
            <p:cNvSpPr/>
            <p:nvPr/>
          </p:nvSpPr>
          <p:spPr>
            <a:xfrm>
              <a:off x="15066886" y="6100786"/>
              <a:ext cx="25400" cy="171450"/>
            </a:xfrm>
            <a:custGeom>
              <a:rect b="b" l="l" r="r" t="t"/>
              <a:pathLst>
                <a:path extrusionOk="0" h="171450" w="25400">
                  <a:moveTo>
                    <a:pt x="492" y="0"/>
                  </a:moveTo>
                  <a:lnTo>
                    <a:pt x="3697" y="54337"/>
                  </a:lnTo>
                  <a:lnTo>
                    <a:pt x="12943" y="118747"/>
                  </a:lnTo>
                  <a:lnTo>
                    <a:pt x="25234" y="171397"/>
                  </a:lnTo>
                  <a:lnTo>
                    <a:pt x="6154" y="41471"/>
                  </a:lnTo>
                  <a:lnTo>
                    <a:pt x="544" y="324"/>
                  </a:lnTo>
                  <a:lnTo>
                    <a:pt x="492" y="0"/>
                  </a:lnTo>
                  <a:close/>
                </a:path>
              </a:pathLst>
            </a:custGeom>
            <a:solidFill>
              <a:srgbClr val="C444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70" name="Google Shape;570;p35"/>
            <p:cNvPicPr preferRelativeResize="0"/>
            <p:nvPr/>
          </p:nvPicPr>
          <p:blipFill rotWithShape="1">
            <a:blip r:embed="rId16">
              <a:alphaModFix/>
            </a:blip>
            <a:srcRect b="0" l="0" r="0" t="0"/>
            <a:stretch/>
          </p:blipFill>
          <p:spPr>
            <a:xfrm>
              <a:off x="14966070" y="5881324"/>
              <a:ext cx="96858" cy="153858"/>
            </a:xfrm>
            <a:prstGeom prst="rect">
              <a:avLst/>
            </a:prstGeom>
            <a:noFill/>
            <a:ln>
              <a:noFill/>
            </a:ln>
          </p:spPr>
        </p:pic>
        <p:pic>
          <p:nvPicPr>
            <p:cNvPr id="571" name="Google Shape;571;p35"/>
            <p:cNvPicPr preferRelativeResize="0"/>
            <p:nvPr/>
          </p:nvPicPr>
          <p:blipFill rotWithShape="1">
            <a:blip r:embed="rId17">
              <a:alphaModFix/>
            </a:blip>
            <a:srcRect b="0" l="0" r="0" t="0"/>
            <a:stretch/>
          </p:blipFill>
          <p:spPr>
            <a:xfrm>
              <a:off x="16067574" y="7439637"/>
              <a:ext cx="451755" cy="85505"/>
            </a:xfrm>
            <a:prstGeom prst="rect">
              <a:avLst/>
            </a:prstGeom>
            <a:noFill/>
            <a:ln>
              <a:noFill/>
            </a:ln>
          </p:spPr>
        </p:pic>
        <p:sp>
          <p:nvSpPr>
            <p:cNvPr id="572" name="Google Shape;572;p35"/>
            <p:cNvSpPr/>
            <p:nvPr/>
          </p:nvSpPr>
          <p:spPr>
            <a:xfrm>
              <a:off x="16020695" y="7471555"/>
              <a:ext cx="231775" cy="59690"/>
            </a:xfrm>
            <a:custGeom>
              <a:rect b="b" l="l" r="r" t="t"/>
              <a:pathLst>
                <a:path extrusionOk="0" h="59690" w="231775">
                  <a:moveTo>
                    <a:pt x="98463" y="1155"/>
                  </a:moveTo>
                  <a:lnTo>
                    <a:pt x="59880" y="0"/>
                  </a:lnTo>
                  <a:lnTo>
                    <a:pt x="34112" y="18808"/>
                  </a:lnTo>
                  <a:lnTo>
                    <a:pt x="4165" y="29413"/>
                  </a:lnTo>
                  <a:lnTo>
                    <a:pt x="1231" y="30505"/>
                  </a:lnTo>
                  <a:lnTo>
                    <a:pt x="0" y="33121"/>
                  </a:lnTo>
                  <a:lnTo>
                    <a:pt x="457" y="38481"/>
                  </a:lnTo>
                  <a:lnTo>
                    <a:pt x="2628" y="41224"/>
                  </a:lnTo>
                  <a:lnTo>
                    <a:pt x="98463" y="41249"/>
                  </a:lnTo>
                  <a:lnTo>
                    <a:pt x="98463" y="1155"/>
                  </a:lnTo>
                  <a:close/>
                </a:path>
                <a:path extrusionOk="0" h="59690" w="231775">
                  <a:moveTo>
                    <a:pt x="231444" y="49822"/>
                  </a:moveTo>
                  <a:lnTo>
                    <a:pt x="230187" y="45186"/>
                  </a:lnTo>
                  <a:lnTo>
                    <a:pt x="227164" y="40767"/>
                  </a:lnTo>
                  <a:lnTo>
                    <a:pt x="219227" y="24409"/>
                  </a:lnTo>
                  <a:lnTo>
                    <a:pt x="213563" y="3822"/>
                  </a:lnTo>
                  <a:lnTo>
                    <a:pt x="170561" y="3822"/>
                  </a:lnTo>
                  <a:lnTo>
                    <a:pt x="170561" y="41211"/>
                  </a:lnTo>
                  <a:lnTo>
                    <a:pt x="177914" y="52959"/>
                  </a:lnTo>
                  <a:lnTo>
                    <a:pt x="187261" y="56984"/>
                  </a:lnTo>
                  <a:lnTo>
                    <a:pt x="198742" y="59524"/>
                  </a:lnTo>
                  <a:lnTo>
                    <a:pt x="211709" y="59283"/>
                  </a:lnTo>
                  <a:lnTo>
                    <a:pt x="222910" y="56972"/>
                  </a:lnTo>
                  <a:lnTo>
                    <a:pt x="229120" y="53352"/>
                  </a:lnTo>
                  <a:lnTo>
                    <a:pt x="231444" y="49822"/>
                  </a:lnTo>
                  <a:close/>
                </a:path>
              </a:pathLst>
            </a:custGeom>
            <a:solidFill>
              <a:srgbClr val="2E47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73" name="Google Shape;573;p35"/>
            <p:cNvSpPr/>
            <p:nvPr/>
          </p:nvSpPr>
          <p:spPr>
            <a:xfrm>
              <a:off x="16065592" y="7019261"/>
              <a:ext cx="184150" cy="456565"/>
            </a:xfrm>
            <a:custGeom>
              <a:rect b="b" l="l" r="r" t="t"/>
              <a:pathLst>
                <a:path extrusionOk="0" h="456565" w="184150">
                  <a:moveTo>
                    <a:pt x="168790" y="0"/>
                  </a:moveTo>
                  <a:lnTo>
                    <a:pt x="14701" y="0"/>
                  </a:lnTo>
                  <a:lnTo>
                    <a:pt x="14701" y="62144"/>
                  </a:lnTo>
                  <a:lnTo>
                    <a:pt x="0" y="451713"/>
                  </a:lnTo>
                  <a:lnTo>
                    <a:pt x="70385" y="455169"/>
                  </a:lnTo>
                  <a:lnTo>
                    <a:pt x="89871" y="62144"/>
                  </a:lnTo>
                  <a:lnTo>
                    <a:pt x="93588" y="62144"/>
                  </a:lnTo>
                  <a:lnTo>
                    <a:pt x="113127" y="456111"/>
                  </a:lnTo>
                  <a:lnTo>
                    <a:pt x="183627" y="456111"/>
                  </a:lnTo>
                  <a:lnTo>
                    <a:pt x="168790" y="62144"/>
                  </a:lnTo>
                  <a:lnTo>
                    <a:pt x="168790" y="0"/>
                  </a:lnTo>
                  <a:close/>
                </a:path>
              </a:pathLst>
            </a:custGeom>
            <a:solidFill>
              <a:srgbClr val="33648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74" name="Google Shape;574;p35"/>
            <p:cNvPicPr preferRelativeResize="0"/>
            <p:nvPr/>
          </p:nvPicPr>
          <p:blipFill rotWithShape="1">
            <a:blip r:embed="rId18">
              <a:alphaModFix/>
            </a:blip>
            <a:srcRect b="0" l="0" r="0" t="0"/>
            <a:stretch/>
          </p:blipFill>
          <p:spPr>
            <a:xfrm>
              <a:off x="16021195" y="6649450"/>
              <a:ext cx="272254" cy="414258"/>
            </a:xfrm>
            <a:prstGeom prst="rect">
              <a:avLst/>
            </a:prstGeom>
            <a:noFill/>
            <a:ln>
              <a:noFill/>
            </a:ln>
          </p:spPr>
        </p:pic>
        <p:pic>
          <p:nvPicPr>
            <p:cNvPr id="575" name="Google Shape;575;p35"/>
            <p:cNvPicPr preferRelativeResize="0"/>
            <p:nvPr/>
          </p:nvPicPr>
          <p:blipFill rotWithShape="1">
            <a:blip r:embed="rId19">
              <a:alphaModFix/>
            </a:blip>
            <a:srcRect b="0" l="0" r="0" t="0"/>
            <a:stretch/>
          </p:blipFill>
          <p:spPr>
            <a:xfrm>
              <a:off x="18281077" y="7473029"/>
              <a:ext cx="451755" cy="85505"/>
            </a:xfrm>
            <a:prstGeom prst="rect">
              <a:avLst/>
            </a:prstGeom>
            <a:noFill/>
            <a:ln>
              <a:noFill/>
            </a:ln>
          </p:spPr>
        </p:pic>
        <p:sp>
          <p:nvSpPr>
            <p:cNvPr id="576" name="Google Shape;576;p35"/>
            <p:cNvSpPr/>
            <p:nvPr/>
          </p:nvSpPr>
          <p:spPr>
            <a:xfrm>
              <a:off x="18275694" y="7513072"/>
              <a:ext cx="231775" cy="58420"/>
            </a:xfrm>
            <a:custGeom>
              <a:rect b="b" l="l" r="r" t="t"/>
              <a:pathLst>
                <a:path extrusionOk="0" h="58420" w="231775">
                  <a:moveTo>
                    <a:pt x="60896" y="2717"/>
                  </a:moveTo>
                  <a:lnTo>
                    <a:pt x="17894" y="2717"/>
                  </a:lnTo>
                  <a:lnTo>
                    <a:pt x="12230" y="23304"/>
                  </a:lnTo>
                  <a:lnTo>
                    <a:pt x="4305" y="39649"/>
                  </a:lnTo>
                  <a:lnTo>
                    <a:pt x="1257" y="44094"/>
                  </a:lnTo>
                  <a:lnTo>
                    <a:pt x="0" y="48717"/>
                  </a:lnTo>
                  <a:lnTo>
                    <a:pt x="2349" y="52235"/>
                  </a:lnTo>
                  <a:lnTo>
                    <a:pt x="8572" y="55880"/>
                  </a:lnTo>
                  <a:lnTo>
                    <a:pt x="19761" y="58178"/>
                  </a:lnTo>
                  <a:lnTo>
                    <a:pt x="32727" y="58420"/>
                  </a:lnTo>
                  <a:lnTo>
                    <a:pt x="44246" y="55880"/>
                  </a:lnTo>
                  <a:lnTo>
                    <a:pt x="53543" y="51854"/>
                  </a:lnTo>
                  <a:lnTo>
                    <a:pt x="60896" y="40106"/>
                  </a:lnTo>
                  <a:lnTo>
                    <a:pt x="60896" y="2717"/>
                  </a:lnTo>
                  <a:close/>
                </a:path>
                <a:path extrusionOk="0" h="58420" w="231775">
                  <a:moveTo>
                    <a:pt x="231457" y="31953"/>
                  </a:moveTo>
                  <a:lnTo>
                    <a:pt x="230238" y="29337"/>
                  </a:lnTo>
                  <a:lnTo>
                    <a:pt x="227291" y="28257"/>
                  </a:lnTo>
                  <a:lnTo>
                    <a:pt x="197345" y="17640"/>
                  </a:lnTo>
                  <a:lnTo>
                    <a:pt x="172313" y="0"/>
                  </a:lnTo>
                  <a:lnTo>
                    <a:pt x="132994" y="0"/>
                  </a:lnTo>
                  <a:lnTo>
                    <a:pt x="132994" y="40093"/>
                  </a:lnTo>
                  <a:lnTo>
                    <a:pt x="228828" y="40068"/>
                  </a:lnTo>
                  <a:lnTo>
                    <a:pt x="231000" y="37312"/>
                  </a:lnTo>
                  <a:lnTo>
                    <a:pt x="231457" y="31953"/>
                  </a:lnTo>
                  <a:close/>
                </a:path>
              </a:pathLst>
            </a:custGeom>
            <a:solidFill>
              <a:srgbClr val="2E47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77" name="Google Shape;577;p35"/>
            <p:cNvSpPr/>
            <p:nvPr/>
          </p:nvSpPr>
          <p:spPr>
            <a:xfrm>
              <a:off x="18284953" y="7201414"/>
              <a:ext cx="171450" cy="318770"/>
            </a:xfrm>
            <a:custGeom>
              <a:rect b="b" l="l" r="r" t="t"/>
              <a:pathLst>
                <a:path extrusionOk="0" h="318770" w="171450">
                  <a:moveTo>
                    <a:pt x="77152" y="0"/>
                  </a:moveTo>
                  <a:lnTo>
                    <a:pt x="0" y="0"/>
                  </a:lnTo>
                  <a:lnTo>
                    <a:pt x="8623" y="314337"/>
                  </a:lnTo>
                  <a:lnTo>
                    <a:pt x="13042" y="318135"/>
                  </a:lnTo>
                  <a:lnTo>
                    <a:pt x="33286" y="318287"/>
                  </a:lnTo>
                  <a:lnTo>
                    <a:pt x="39357" y="317881"/>
                  </a:lnTo>
                  <a:lnTo>
                    <a:pt x="44602" y="316699"/>
                  </a:lnTo>
                  <a:lnTo>
                    <a:pt x="51625" y="314337"/>
                  </a:lnTo>
                  <a:lnTo>
                    <a:pt x="77152" y="0"/>
                  </a:lnTo>
                  <a:close/>
                </a:path>
                <a:path extrusionOk="0" h="318770" w="171450">
                  <a:moveTo>
                    <a:pt x="171208" y="0"/>
                  </a:moveTo>
                  <a:lnTo>
                    <a:pt x="94970" y="0"/>
                  </a:lnTo>
                  <a:lnTo>
                    <a:pt x="123723" y="311683"/>
                  </a:lnTo>
                  <a:lnTo>
                    <a:pt x="163080" y="311683"/>
                  </a:lnTo>
                  <a:lnTo>
                    <a:pt x="171208" y="0"/>
                  </a:lnTo>
                  <a:close/>
                </a:path>
              </a:pathLst>
            </a:custGeom>
            <a:solidFill>
              <a:srgbClr val="FF9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78" name="Google Shape;578;p35"/>
            <p:cNvPicPr preferRelativeResize="0"/>
            <p:nvPr/>
          </p:nvPicPr>
          <p:blipFill rotWithShape="1">
            <a:blip r:embed="rId20">
              <a:alphaModFix/>
            </a:blip>
            <a:srcRect b="0" l="0" r="0" t="0"/>
            <a:stretch/>
          </p:blipFill>
          <p:spPr>
            <a:xfrm>
              <a:off x="18249120" y="6705562"/>
              <a:ext cx="242317" cy="327712"/>
            </a:xfrm>
            <a:prstGeom prst="rect">
              <a:avLst/>
            </a:prstGeom>
            <a:noFill/>
            <a:ln>
              <a:noFill/>
            </a:ln>
          </p:spPr>
        </p:pic>
        <p:pic>
          <p:nvPicPr>
            <p:cNvPr id="579" name="Google Shape;579;p35"/>
            <p:cNvPicPr preferRelativeResize="0"/>
            <p:nvPr/>
          </p:nvPicPr>
          <p:blipFill rotWithShape="1">
            <a:blip r:embed="rId21">
              <a:alphaModFix/>
            </a:blip>
            <a:srcRect b="0" l="0" r="0" t="0"/>
            <a:stretch/>
          </p:blipFill>
          <p:spPr>
            <a:xfrm>
              <a:off x="18280325" y="7031669"/>
              <a:ext cx="186168" cy="226589"/>
            </a:xfrm>
            <a:prstGeom prst="rect">
              <a:avLst/>
            </a:prstGeom>
            <a:noFill/>
            <a:ln>
              <a:noFill/>
            </a:ln>
          </p:spPr>
        </p:pic>
        <p:pic>
          <p:nvPicPr>
            <p:cNvPr id="580" name="Google Shape;580;p35"/>
            <p:cNvPicPr preferRelativeResize="0"/>
            <p:nvPr/>
          </p:nvPicPr>
          <p:blipFill rotWithShape="1">
            <a:blip r:embed="rId22">
              <a:alphaModFix/>
            </a:blip>
            <a:srcRect b="0" l="0" r="0" t="0"/>
            <a:stretch/>
          </p:blipFill>
          <p:spPr>
            <a:xfrm>
              <a:off x="17182355" y="8452821"/>
              <a:ext cx="417149" cy="79034"/>
            </a:xfrm>
            <a:prstGeom prst="rect">
              <a:avLst/>
            </a:prstGeom>
            <a:noFill/>
            <a:ln>
              <a:noFill/>
            </a:ln>
          </p:spPr>
        </p:pic>
        <p:sp>
          <p:nvSpPr>
            <p:cNvPr id="581" name="Google Shape;581;p35"/>
            <p:cNvSpPr/>
            <p:nvPr/>
          </p:nvSpPr>
          <p:spPr>
            <a:xfrm>
              <a:off x="17174998" y="8485866"/>
              <a:ext cx="216534" cy="54609"/>
            </a:xfrm>
            <a:custGeom>
              <a:rect b="b" l="l" r="r" t="t"/>
              <a:pathLst>
                <a:path extrusionOk="0" h="54609" w="216534">
                  <a:moveTo>
                    <a:pt x="56273" y="2603"/>
                  </a:moveTo>
                  <a:lnTo>
                    <a:pt x="16535" y="2603"/>
                  </a:lnTo>
                  <a:lnTo>
                    <a:pt x="11303" y="21628"/>
                  </a:lnTo>
                  <a:lnTo>
                    <a:pt x="3962" y="36741"/>
                  </a:lnTo>
                  <a:lnTo>
                    <a:pt x="1168" y="40830"/>
                  </a:lnTo>
                  <a:lnTo>
                    <a:pt x="0" y="45110"/>
                  </a:lnTo>
                  <a:lnTo>
                    <a:pt x="2159" y="48374"/>
                  </a:lnTo>
                  <a:lnTo>
                    <a:pt x="7912" y="51727"/>
                  </a:lnTo>
                  <a:lnTo>
                    <a:pt x="18262" y="53848"/>
                  </a:lnTo>
                  <a:lnTo>
                    <a:pt x="30238" y="54063"/>
                  </a:lnTo>
                  <a:lnTo>
                    <a:pt x="40894" y="51714"/>
                  </a:lnTo>
                  <a:lnTo>
                    <a:pt x="49491" y="48018"/>
                  </a:lnTo>
                  <a:lnTo>
                    <a:pt x="56273" y="37147"/>
                  </a:lnTo>
                  <a:lnTo>
                    <a:pt x="56273" y="2603"/>
                  </a:lnTo>
                  <a:close/>
                </a:path>
                <a:path extrusionOk="0" h="54609" w="216534">
                  <a:moveTo>
                    <a:pt x="216306" y="29540"/>
                  </a:moveTo>
                  <a:lnTo>
                    <a:pt x="215176" y="27139"/>
                  </a:lnTo>
                  <a:lnTo>
                    <a:pt x="212458" y="26111"/>
                  </a:lnTo>
                  <a:lnTo>
                    <a:pt x="184772" y="16306"/>
                  </a:lnTo>
                  <a:lnTo>
                    <a:pt x="161632" y="0"/>
                  </a:lnTo>
                  <a:lnTo>
                    <a:pt x="125298" y="0"/>
                  </a:lnTo>
                  <a:lnTo>
                    <a:pt x="125298" y="37058"/>
                  </a:lnTo>
                  <a:lnTo>
                    <a:pt x="213880" y="37033"/>
                  </a:lnTo>
                  <a:lnTo>
                    <a:pt x="215887" y="34493"/>
                  </a:lnTo>
                  <a:lnTo>
                    <a:pt x="216306" y="29540"/>
                  </a:lnTo>
                  <a:close/>
                </a:path>
              </a:pathLst>
            </a:custGeom>
            <a:solidFill>
              <a:srgbClr val="2E47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82" name="Google Shape;582;p35"/>
            <p:cNvSpPr/>
            <p:nvPr/>
          </p:nvSpPr>
          <p:spPr>
            <a:xfrm>
              <a:off x="17301430" y="7872887"/>
              <a:ext cx="57784" cy="260984"/>
            </a:xfrm>
            <a:custGeom>
              <a:rect b="b" l="l" r="r" t="t"/>
              <a:pathLst>
                <a:path extrusionOk="0" h="260984" w="57784">
                  <a:moveTo>
                    <a:pt x="16523" y="0"/>
                  </a:moveTo>
                  <a:lnTo>
                    <a:pt x="0" y="49391"/>
                  </a:lnTo>
                  <a:lnTo>
                    <a:pt x="1341" y="79074"/>
                  </a:lnTo>
                  <a:lnTo>
                    <a:pt x="3005" y="102271"/>
                  </a:lnTo>
                  <a:lnTo>
                    <a:pt x="6868" y="142205"/>
                  </a:lnTo>
                  <a:lnTo>
                    <a:pt x="9156" y="168866"/>
                  </a:lnTo>
                  <a:lnTo>
                    <a:pt x="13813" y="208842"/>
                  </a:lnTo>
                  <a:lnTo>
                    <a:pt x="21957" y="253918"/>
                  </a:lnTo>
                  <a:lnTo>
                    <a:pt x="38658" y="260442"/>
                  </a:lnTo>
                  <a:lnTo>
                    <a:pt x="45611" y="255667"/>
                  </a:lnTo>
                  <a:lnTo>
                    <a:pt x="52670" y="207909"/>
                  </a:lnTo>
                  <a:lnTo>
                    <a:pt x="56770" y="153850"/>
                  </a:lnTo>
                  <a:lnTo>
                    <a:pt x="57369" y="140341"/>
                  </a:lnTo>
                  <a:lnTo>
                    <a:pt x="56957" y="113353"/>
                  </a:lnTo>
                  <a:lnTo>
                    <a:pt x="54531" y="59439"/>
                  </a:lnTo>
                  <a:lnTo>
                    <a:pt x="47108" y="16093"/>
                  </a:lnTo>
                  <a:lnTo>
                    <a:pt x="21716" y="2115"/>
                  </a:lnTo>
                  <a:lnTo>
                    <a:pt x="16523" y="0"/>
                  </a:lnTo>
                  <a:close/>
                </a:path>
              </a:pathLst>
            </a:custGeom>
            <a:solidFill>
              <a:srgbClr val="54CD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83" name="Google Shape;583;p35"/>
            <p:cNvPicPr preferRelativeResize="0"/>
            <p:nvPr/>
          </p:nvPicPr>
          <p:blipFill rotWithShape="1">
            <a:blip r:embed="rId23">
              <a:alphaModFix/>
            </a:blip>
            <a:srcRect b="0" l="0" r="0" t="0"/>
            <a:stretch/>
          </p:blipFill>
          <p:spPr>
            <a:xfrm>
              <a:off x="17229478" y="7739615"/>
              <a:ext cx="91418" cy="128252"/>
            </a:xfrm>
            <a:prstGeom prst="rect">
              <a:avLst/>
            </a:prstGeom>
            <a:noFill/>
            <a:ln>
              <a:noFill/>
            </a:ln>
          </p:spPr>
        </p:pic>
        <p:sp>
          <p:nvSpPr>
            <p:cNvPr id="584" name="Google Shape;584;p35"/>
            <p:cNvSpPr/>
            <p:nvPr/>
          </p:nvSpPr>
          <p:spPr>
            <a:xfrm>
              <a:off x="17173521" y="8017884"/>
              <a:ext cx="176530" cy="473075"/>
            </a:xfrm>
            <a:custGeom>
              <a:rect b="b" l="l" r="r" t="t"/>
              <a:pathLst>
                <a:path extrusionOk="0" h="473075" w="176530">
                  <a:moveTo>
                    <a:pt x="163890" y="0"/>
                  </a:moveTo>
                  <a:lnTo>
                    <a:pt x="44427" y="0"/>
                  </a:lnTo>
                  <a:lnTo>
                    <a:pt x="37831" y="26459"/>
                  </a:lnTo>
                  <a:lnTo>
                    <a:pt x="31074" y="65970"/>
                  </a:lnTo>
                  <a:lnTo>
                    <a:pt x="29004" y="104782"/>
                  </a:lnTo>
                  <a:lnTo>
                    <a:pt x="0" y="466802"/>
                  </a:lnTo>
                  <a:lnTo>
                    <a:pt x="5946" y="469847"/>
                  </a:lnTo>
                  <a:lnTo>
                    <a:pt x="10898" y="471454"/>
                  </a:lnTo>
                  <a:lnTo>
                    <a:pt x="17529" y="472153"/>
                  </a:lnTo>
                  <a:lnTo>
                    <a:pt x="28512" y="472477"/>
                  </a:lnTo>
                  <a:lnTo>
                    <a:pt x="44992" y="472420"/>
                  </a:lnTo>
                  <a:lnTo>
                    <a:pt x="56350" y="471742"/>
                  </a:lnTo>
                  <a:lnTo>
                    <a:pt x="65034" y="470582"/>
                  </a:lnTo>
                  <a:lnTo>
                    <a:pt x="97400" y="106499"/>
                  </a:lnTo>
                  <a:lnTo>
                    <a:pt x="106237" y="106499"/>
                  </a:lnTo>
                  <a:lnTo>
                    <a:pt x="111200" y="468425"/>
                  </a:lnTo>
                  <a:lnTo>
                    <a:pt x="176340" y="467535"/>
                  </a:lnTo>
                  <a:lnTo>
                    <a:pt x="174036" y="107829"/>
                  </a:lnTo>
                  <a:lnTo>
                    <a:pt x="172037" y="56499"/>
                  </a:lnTo>
                  <a:lnTo>
                    <a:pt x="164832" y="5633"/>
                  </a:lnTo>
                  <a:lnTo>
                    <a:pt x="163827" y="450"/>
                  </a:lnTo>
                  <a:lnTo>
                    <a:pt x="163890" y="0"/>
                  </a:lnTo>
                  <a:close/>
                </a:path>
              </a:pathLst>
            </a:custGeom>
            <a:solidFill>
              <a:srgbClr val="6B21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85" name="Google Shape;585;p35"/>
            <p:cNvPicPr preferRelativeResize="0"/>
            <p:nvPr/>
          </p:nvPicPr>
          <p:blipFill rotWithShape="1">
            <a:blip r:embed="rId24">
              <a:alphaModFix/>
            </a:blip>
            <a:srcRect b="0" l="0" r="0" t="0"/>
            <a:stretch/>
          </p:blipFill>
          <p:spPr>
            <a:xfrm>
              <a:off x="17154323" y="7861213"/>
              <a:ext cx="198355" cy="265168"/>
            </a:xfrm>
            <a:prstGeom prst="rect">
              <a:avLst/>
            </a:prstGeom>
            <a:noFill/>
            <a:ln>
              <a:noFill/>
            </a:ln>
          </p:spPr>
        </p:pic>
        <p:pic>
          <p:nvPicPr>
            <p:cNvPr id="586" name="Google Shape;586;p35"/>
            <p:cNvPicPr preferRelativeResize="0"/>
            <p:nvPr/>
          </p:nvPicPr>
          <p:blipFill rotWithShape="1">
            <a:blip r:embed="rId25">
              <a:alphaModFix/>
            </a:blip>
            <a:srcRect b="0" l="0" r="0" t="0"/>
            <a:stretch/>
          </p:blipFill>
          <p:spPr>
            <a:xfrm>
              <a:off x="16925529" y="6646153"/>
              <a:ext cx="428541" cy="81180"/>
            </a:xfrm>
            <a:prstGeom prst="rect">
              <a:avLst/>
            </a:prstGeom>
            <a:noFill/>
            <a:ln>
              <a:noFill/>
            </a:ln>
          </p:spPr>
        </p:pic>
        <p:pic>
          <p:nvPicPr>
            <p:cNvPr id="587" name="Google Shape;587;p35"/>
            <p:cNvPicPr preferRelativeResize="0"/>
            <p:nvPr/>
          </p:nvPicPr>
          <p:blipFill rotWithShape="1">
            <a:blip r:embed="rId26">
              <a:alphaModFix/>
            </a:blip>
            <a:srcRect b="0" l="0" r="0" t="0"/>
            <a:stretch/>
          </p:blipFill>
          <p:spPr>
            <a:xfrm>
              <a:off x="13752465" y="5891762"/>
              <a:ext cx="4550802" cy="2166713"/>
            </a:xfrm>
            <a:prstGeom prst="rect">
              <a:avLst/>
            </a:prstGeom>
            <a:noFill/>
            <a:ln>
              <a:noFill/>
            </a:ln>
          </p:spPr>
        </p:pic>
        <p:sp>
          <p:nvSpPr>
            <p:cNvPr id="588" name="Google Shape;588;p35"/>
            <p:cNvSpPr/>
            <p:nvPr/>
          </p:nvSpPr>
          <p:spPr>
            <a:xfrm>
              <a:off x="15363141" y="8194838"/>
              <a:ext cx="629919" cy="0"/>
            </a:xfrm>
            <a:custGeom>
              <a:rect b="b" l="l" r="r" t="t"/>
              <a:pathLst>
                <a:path extrusionOk="0" h="120000" w="629919">
                  <a:moveTo>
                    <a:pt x="0" y="0"/>
                  </a:moveTo>
                  <a:lnTo>
                    <a:pt x="629624" y="0"/>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89" name="Google Shape;589;p35"/>
            <p:cNvSpPr/>
            <p:nvPr/>
          </p:nvSpPr>
          <p:spPr>
            <a:xfrm>
              <a:off x="14637746" y="8194838"/>
              <a:ext cx="393065" cy="0"/>
            </a:xfrm>
            <a:custGeom>
              <a:rect b="b" l="l" r="r" t="t"/>
              <a:pathLst>
                <a:path extrusionOk="0" h="120000" w="393065">
                  <a:moveTo>
                    <a:pt x="0" y="0"/>
                  </a:moveTo>
                  <a:lnTo>
                    <a:pt x="392574" y="0"/>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90" name="Google Shape;590;p35"/>
            <p:cNvPicPr preferRelativeResize="0"/>
            <p:nvPr/>
          </p:nvPicPr>
          <p:blipFill rotWithShape="1">
            <a:blip r:embed="rId27">
              <a:alphaModFix/>
            </a:blip>
            <a:srcRect b="0" l="0" r="0" t="0"/>
            <a:stretch/>
          </p:blipFill>
          <p:spPr>
            <a:xfrm>
              <a:off x="13932581" y="7927392"/>
              <a:ext cx="616902" cy="436646"/>
            </a:xfrm>
            <a:prstGeom prst="rect">
              <a:avLst/>
            </a:prstGeom>
            <a:noFill/>
            <a:ln>
              <a:noFill/>
            </a:ln>
          </p:spPr>
        </p:pic>
        <p:pic>
          <p:nvPicPr>
            <p:cNvPr id="591" name="Google Shape;591;p35"/>
            <p:cNvPicPr preferRelativeResize="0"/>
            <p:nvPr/>
          </p:nvPicPr>
          <p:blipFill rotWithShape="1">
            <a:blip r:embed="rId28">
              <a:alphaModFix/>
            </a:blip>
            <a:srcRect b="0" l="0" r="0" t="0"/>
            <a:stretch/>
          </p:blipFill>
          <p:spPr>
            <a:xfrm>
              <a:off x="16711973" y="7068685"/>
              <a:ext cx="1188267" cy="269237"/>
            </a:xfrm>
            <a:prstGeom prst="rect">
              <a:avLst/>
            </a:prstGeom>
            <a:noFill/>
            <a:ln>
              <a:noFill/>
            </a:ln>
          </p:spPr>
        </p:pic>
        <p:sp>
          <p:nvSpPr>
            <p:cNvPr id="592" name="Google Shape;592;p35"/>
            <p:cNvSpPr/>
            <p:nvPr/>
          </p:nvSpPr>
          <p:spPr>
            <a:xfrm>
              <a:off x="17290919" y="6808038"/>
              <a:ext cx="0" cy="241300"/>
            </a:xfrm>
            <a:custGeom>
              <a:rect b="b" l="l" r="r" t="t"/>
              <a:pathLst>
                <a:path extrusionOk="0" h="241300" w="120000">
                  <a:moveTo>
                    <a:pt x="0" y="0"/>
                  </a:moveTo>
                  <a:lnTo>
                    <a:pt x="0" y="240746"/>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sp>
          <p:nvSpPr>
            <p:cNvPr id="593" name="Google Shape;593;p35"/>
            <p:cNvSpPr/>
            <p:nvPr/>
          </p:nvSpPr>
          <p:spPr>
            <a:xfrm>
              <a:off x="17290919" y="7319261"/>
              <a:ext cx="0" cy="364490"/>
            </a:xfrm>
            <a:custGeom>
              <a:rect b="b" l="l" r="r" t="t"/>
              <a:pathLst>
                <a:path extrusionOk="0" h="364490" w="120000">
                  <a:moveTo>
                    <a:pt x="0" y="0"/>
                  </a:moveTo>
                  <a:lnTo>
                    <a:pt x="0" y="364156"/>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94" name="Google Shape;594;p35"/>
            <p:cNvPicPr preferRelativeResize="0"/>
            <p:nvPr/>
          </p:nvPicPr>
          <p:blipFill rotWithShape="1">
            <a:blip r:embed="rId29">
              <a:alphaModFix/>
            </a:blip>
            <a:srcRect b="0" l="0" r="0" t="0"/>
            <a:stretch/>
          </p:blipFill>
          <p:spPr>
            <a:xfrm>
              <a:off x="18342471" y="6458293"/>
              <a:ext cx="631283" cy="198899"/>
            </a:xfrm>
            <a:prstGeom prst="rect">
              <a:avLst/>
            </a:prstGeom>
            <a:noFill/>
            <a:ln>
              <a:noFill/>
            </a:ln>
          </p:spPr>
        </p:pic>
        <p:pic>
          <p:nvPicPr>
            <p:cNvPr id="595" name="Google Shape;595;p35"/>
            <p:cNvPicPr preferRelativeResize="0"/>
            <p:nvPr/>
          </p:nvPicPr>
          <p:blipFill rotWithShape="1">
            <a:blip r:embed="rId30">
              <a:alphaModFix/>
            </a:blip>
            <a:srcRect b="0" l="0" r="0" t="0"/>
            <a:stretch/>
          </p:blipFill>
          <p:spPr>
            <a:xfrm>
              <a:off x="18181897" y="7919193"/>
              <a:ext cx="451452" cy="451448"/>
            </a:xfrm>
            <a:prstGeom prst="rect">
              <a:avLst/>
            </a:prstGeom>
            <a:noFill/>
            <a:ln>
              <a:noFill/>
            </a:ln>
          </p:spPr>
        </p:pic>
        <p:sp>
          <p:nvSpPr>
            <p:cNvPr id="596" name="Google Shape;596;p35"/>
            <p:cNvSpPr/>
            <p:nvPr/>
          </p:nvSpPr>
          <p:spPr>
            <a:xfrm>
              <a:off x="17529888" y="8161626"/>
              <a:ext cx="604519" cy="0"/>
            </a:xfrm>
            <a:custGeom>
              <a:rect b="b" l="l" r="r" t="t"/>
              <a:pathLst>
                <a:path extrusionOk="0" h="120000" w="604519">
                  <a:moveTo>
                    <a:pt x="0" y="0"/>
                  </a:moveTo>
                  <a:lnTo>
                    <a:pt x="604494" y="0"/>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pic>
          <p:nvPicPr>
            <p:cNvPr id="597" name="Google Shape;597;p35"/>
            <p:cNvPicPr preferRelativeResize="0"/>
            <p:nvPr/>
          </p:nvPicPr>
          <p:blipFill rotWithShape="1">
            <a:blip r:embed="rId31">
              <a:alphaModFix/>
            </a:blip>
            <a:srcRect b="0" l="0" r="0" t="0"/>
            <a:stretch/>
          </p:blipFill>
          <p:spPr>
            <a:xfrm>
              <a:off x="15726558" y="6023691"/>
              <a:ext cx="803603" cy="452026"/>
            </a:xfrm>
            <a:prstGeom prst="rect">
              <a:avLst/>
            </a:prstGeom>
            <a:noFill/>
            <a:ln>
              <a:noFill/>
            </a:ln>
          </p:spPr>
        </p:pic>
        <p:sp>
          <p:nvSpPr>
            <p:cNvPr id="598" name="Google Shape;598;p35"/>
            <p:cNvSpPr/>
            <p:nvPr/>
          </p:nvSpPr>
          <p:spPr>
            <a:xfrm>
              <a:off x="16579870" y="6229645"/>
              <a:ext cx="518794" cy="0"/>
            </a:xfrm>
            <a:custGeom>
              <a:rect b="b" l="l" r="r" t="t"/>
              <a:pathLst>
                <a:path extrusionOk="0" h="120000" w="518794">
                  <a:moveTo>
                    <a:pt x="0" y="0"/>
                  </a:moveTo>
                  <a:lnTo>
                    <a:pt x="518382" y="0"/>
                  </a:lnTo>
                </a:path>
              </a:pathLst>
            </a:custGeom>
            <a:noFill/>
            <a:ln cap="flat" cmpd="sng" w="66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72"/>
            </a:p>
          </p:txBody>
        </p:sp>
      </p:grpSp>
      <p:pic>
        <p:nvPicPr>
          <p:cNvPr id="599" name="Google Shape;599;p35" title="Bitkwa-Logo-New.png"/>
          <p:cNvPicPr preferRelativeResize="0"/>
          <p:nvPr/>
        </p:nvPicPr>
        <p:blipFill>
          <a:blip r:embed="rId32">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3" name="Shape 603"/>
        <p:cNvGrpSpPr/>
        <p:nvPr/>
      </p:nvGrpSpPr>
      <p:grpSpPr>
        <a:xfrm>
          <a:off x="0" y="0"/>
          <a:ext cx="0" cy="0"/>
          <a:chOff x="0" y="0"/>
          <a:chExt cx="0" cy="0"/>
        </a:xfrm>
      </p:grpSpPr>
      <p:grpSp>
        <p:nvGrpSpPr>
          <p:cNvPr id="604" name="Google Shape;604;p36"/>
          <p:cNvGrpSpPr/>
          <p:nvPr/>
        </p:nvGrpSpPr>
        <p:grpSpPr>
          <a:xfrm>
            <a:off x="0" y="0"/>
            <a:ext cx="9143346" cy="848926"/>
            <a:chOff x="0" y="0"/>
            <a:chExt cx="20104102" cy="1866592"/>
          </a:xfrm>
        </p:grpSpPr>
        <p:pic>
          <p:nvPicPr>
            <p:cNvPr id="605" name="Google Shape;605;p36"/>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606" name="Google Shape;606;p36"/>
            <p:cNvPicPr preferRelativeResize="0"/>
            <p:nvPr/>
          </p:nvPicPr>
          <p:blipFill rotWithShape="1">
            <a:blip r:embed="rId4">
              <a:alphaModFix/>
            </a:blip>
            <a:srcRect b="0" l="0" r="0" t="0"/>
            <a:stretch/>
          </p:blipFill>
          <p:spPr>
            <a:xfrm>
              <a:off x="571291" y="56961"/>
              <a:ext cx="14283960" cy="1751569"/>
            </a:xfrm>
            <a:prstGeom prst="rect">
              <a:avLst/>
            </a:prstGeom>
            <a:noFill/>
            <a:ln>
              <a:noFill/>
            </a:ln>
          </p:spPr>
        </p:pic>
      </p:grpSp>
      <p:sp>
        <p:nvSpPr>
          <p:cNvPr id="607" name="Google Shape;607;p36"/>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608" name="Google Shape;608;p36"/>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609" name="Google Shape;609;p36"/>
          <p:cNvSpPr txBox="1"/>
          <p:nvPr/>
        </p:nvSpPr>
        <p:spPr>
          <a:xfrm>
            <a:off x="507998" y="3012625"/>
            <a:ext cx="8109000" cy="15669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Mina decides she wants to use her bitcoin balance for something else, she closes the channel by broadcasting a closing transaction to the Bitcoin blockchain. This is done by initiating a closing transaction in her Lightning wallet, and the transaction contains the final balance of the channel agreed to by both parties. The transaction is then broadcast to the Bitcoin blockchain and confirmed by a miner.</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Once the transaction is confirmed, the channel is closed, and the remaining bitcoins in the channel will be returned back to Mina and McDonald’s.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It’s important to note that closing a channel can take some time to be confirmed on the blockchain. During this waiting period, the funds are still locked in the channel and cannot be used for on-chain transactions. Mina will receive a notification once the closing transaction is confirmed.</a:t>
            </a:r>
            <a:endParaRPr sz="1000">
              <a:latin typeface="Montserrat"/>
              <a:ea typeface="Montserrat"/>
              <a:cs typeface="Montserrat"/>
              <a:sym typeface="Montserrat"/>
            </a:endParaRPr>
          </a:p>
        </p:txBody>
      </p:sp>
      <p:grpSp>
        <p:nvGrpSpPr>
          <p:cNvPr id="610" name="Google Shape;610;p36"/>
          <p:cNvGrpSpPr/>
          <p:nvPr/>
        </p:nvGrpSpPr>
        <p:grpSpPr>
          <a:xfrm>
            <a:off x="520968" y="1864370"/>
            <a:ext cx="8109117" cy="958522"/>
            <a:chOff x="1145470" y="4099341"/>
            <a:chExt cx="8642350" cy="2107569"/>
          </a:xfrm>
        </p:grpSpPr>
        <p:pic>
          <p:nvPicPr>
            <p:cNvPr id="611" name="Google Shape;611;p36"/>
            <p:cNvPicPr preferRelativeResize="0"/>
            <p:nvPr/>
          </p:nvPicPr>
          <p:blipFill rotWithShape="1">
            <a:blip r:embed="rId6">
              <a:alphaModFix/>
            </a:blip>
            <a:srcRect b="0" l="0" r="0" t="0"/>
            <a:stretch/>
          </p:blipFill>
          <p:spPr>
            <a:xfrm>
              <a:off x="1145473" y="4099341"/>
              <a:ext cx="8641769" cy="2107517"/>
            </a:xfrm>
            <a:prstGeom prst="rect">
              <a:avLst/>
            </a:prstGeom>
            <a:noFill/>
            <a:ln>
              <a:noFill/>
            </a:ln>
          </p:spPr>
        </p:pic>
        <p:sp>
          <p:nvSpPr>
            <p:cNvPr id="612" name="Google Shape;612;p36"/>
            <p:cNvSpPr/>
            <p:nvPr/>
          </p:nvSpPr>
          <p:spPr>
            <a:xfrm>
              <a:off x="1145470" y="4099345"/>
              <a:ext cx="8642350" cy="2107565"/>
            </a:xfrm>
            <a:custGeom>
              <a:rect b="b" l="l" r="r" t="t"/>
              <a:pathLst>
                <a:path extrusionOk="0" h="2107565" w="8642350">
                  <a:moveTo>
                    <a:pt x="8558064" y="2107516"/>
                  </a:moveTo>
                  <a:lnTo>
                    <a:pt x="83704" y="2107516"/>
                  </a:lnTo>
                  <a:lnTo>
                    <a:pt x="51122" y="2100939"/>
                  </a:lnTo>
                  <a:lnTo>
                    <a:pt x="24516" y="2083000"/>
                  </a:lnTo>
                  <a:lnTo>
                    <a:pt x="6577" y="2056394"/>
                  </a:lnTo>
                  <a:lnTo>
                    <a:pt x="0" y="2023812"/>
                  </a:lnTo>
                  <a:lnTo>
                    <a:pt x="0" y="83704"/>
                  </a:lnTo>
                  <a:lnTo>
                    <a:pt x="6577" y="51122"/>
                  </a:lnTo>
                  <a:lnTo>
                    <a:pt x="24516" y="24516"/>
                  </a:lnTo>
                  <a:lnTo>
                    <a:pt x="51122" y="6577"/>
                  </a:lnTo>
                  <a:lnTo>
                    <a:pt x="83704" y="0"/>
                  </a:lnTo>
                  <a:lnTo>
                    <a:pt x="8558064" y="0"/>
                  </a:lnTo>
                  <a:lnTo>
                    <a:pt x="8590645" y="6577"/>
                  </a:lnTo>
                  <a:lnTo>
                    <a:pt x="8617252" y="24516"/>
                  </a:lnTo>
                  <a:lnTo>
                    <a:pt x="8635190" y="51122"/>
                  </a:lnTo>
                  <a:lnTo>
                    <a:pt x="8641768" y="83704"/>
                  </a:lnTo>
                  <a:lnTo>
                    <a:pt x="8641768" y="2023812"/>
                  </a:lnTo>
                  <a:lnTo>
                    <a:pt x="8635190" y="2056394"/>
                  </a:lnTo>
                  <a:lnTo>
                    <a:pt x="8617252" y="2083000"/>
                  </a:lnTo>
                  <a:lnTo>
                    <a:pt x="8590645" y="2100939"/>
                  </a:lnTo>
                  <a:lnTo>
                    <a:pt x="8558064" y="2107516"/>
                  </a:lnTo>
                  <a:close/>
                </a:path>
              </a:pathLst>
            </a:custGeom>
            <a:noFill/>
            <a:ln cap="flat" cmpd="sng" w="5800">
              <a:solidFill>
                <a:srgbClr val="27134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613" name="Google Shape;613;p36"/>
          <p:cNvSpPr txBox="1"/>
          <p:nvPr/>
        </p:nvSpPr>
        <p:spPr>
          <a:xfrm>
            <a:off x="508000" y="1087825"/>
            <a:ext cx="8121900" cy="151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Once her Lightning wallet is funded, she can use it to make payments to McDonald’s. McDonald’s has a Lightning node, so Mina can open a payment channel with them  by sending some of her bitcoins from her Lightning wallet to a specific address provided by McDonald’s. This moves her bitcoins from the Bitcoin blockchain to an off-chain transaction on the Lightning Network.</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0" marR="1524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With the payment channel open, Mina can now make purchases at McDonald’s without having to open a new channel or pay high fees each time. The channel stays open as long as both Mina and McDonald’s want to use it. For example, if Mina buys a hamburger for 0.0005 bitcoins, the channel tracks that Mina now has 0.9995 bitcoins. And if she buys a milkshake for 0.0003 bitcoins the next day, the channel tracks that Mina now has 0.9992 bitcoins.</a:t>
            </a:r>
            <a:endParaRPr sz="1000">
              <a:latin typeface="Montserrat"/>
              <a:ea typeface="Montserrat"/>
              <a:cs typeface="Montserrat"/>
              <a:sym typeface="Montserrat"/>
            </a:endParaRPr>
          </a:p>
        </p:txBody>
      </p:sp>
      <p:pic>
        <p:nvPicPr>
          <p:cNvPr id="614" name="Google Shape;614;p36"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8" name="Shape 618"/>
        <p:cNvGrpSpPr/>
        <p:nvPr/>
      </p:nvGrpSpPr>
      <p:grpSpPr>
        <a:xfrm>
          <a:off x="0" y="0"/>
          <a:ext cx="0" cy="0"/>
          <a:chOff x="0" y="0"/>
          <a:chExt cx="0" cy="0"/>
        </a:xfrm>
      </p:grpSpPr>
      <p:grpSp>
        <p:nvGrpSpPr>
          <p:cNvPr id="619" name="Google Shape;619;p37"/>
          <p:cNvGrpSpPr/>
          <p:nvPr/>
        </p:nvGrpSpPr>
        <p:grpSpPr>
          <a:xfrm>
            <a:off x="0" y="0"/>
            <a:ext cx="9143346" cy="848926"/>
            <a:chOff x="0" y="0"/>
            <a:chExt cx="20104102" cy="1866592"/>
          </a:xfrm>
        </p:grpSpPr>
        <p:pic>
          <p:nvPicPr>
            <p:cNvPr id="620" name="Google Shape;620;p37"/>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621" name="Google Shape;621;p37"/>
            <p:cNvPicPr preferRelativeResize="0"/>
            <p:nvPr/>
          </p:nvPicPr>
          <p:blipFill rotWithShape="1">
            <a:blip r:embed="rId4">
              <a:alphaModFix/>
            </a:blip>
            <a:srcRect b="0" l="0" r="0" t="0"/>
            <a:stretch/>
          </p:blipFill>
          <p:spPr>
            <a:xfrm>
              <a:off x="571291" y="56961"/>
              <a:ext cx="14283960" cy="1751569"/>
            </a:xfrm>
            <a:prstGeom prst="rect">
              <a:avLst/>
            </a:prstGeom>
            <a:noFill/>
            <a:ln>
              <a:noFill/>
            </a:ln>
          </p:spPr>
        </p:pic>
      </p:grpSp>
      <p:sp>
        <p:nvSpPr>
          <p:cNvPr id="622" name="Google Shape;622;p37"/>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623" name="Google Shape;623;p37"/>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624" name="Google Shape;624;p37"/>
          <p:cNvSpPr txBox="1"/>
          <p:nvPr/>
        </p:nvSpPr>
        <p:spPr>
          <a:xfrm>
            <a:off x="508000" y="1087825"/>
            <a:ext cx="3936300" cy="7863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Now that we have set up our Lightning wallet and read about how to use the Lightning Network to send transactions, we are going to play a game where we send satoshis (the smallest unit of bitcoin) to other students in the class over the Lightning Network.</a:t>
            </a:r>
            <a:endParaRPr sz="1000">
              <a:latin typeface="Montserrat"/>
              <a:ea typeface="Montserrat"/>
              <a:cs typeface="Montserrat"/>
              <a:sym typeface="Montserrat"/>
            </a:endParaRPr>
          </a:p>
        </p:txBody>
      </p:sp>
      <p:grpSp>
        <p:nvGrpSpPr>
          <p:cNvPr id="625" name="Google Shape;625;p37"/>
          <p:cNvGrpSpPr/>
          <p:nvPr/>
        </p:nvGrpSpPr>
        <p:grpSpPr>
          <a:xfrm>
            <a:off x="509098" y="3860529"/>
            <a:ext cx="3936591" cy="1051210"/>
            <a:chOff x="10319330" y="8489007"/>
            <a:chExt cx="8642352" cy="1563370"/>
          </a:xfrm>
        </p:grpSpPr>
        <p:pic>
          <p:nvPicPr>
            <p:cNvPr id="626" name="Google Shape;626;p37"/>
            <p:cNvPicPr preferRelativeResize="0"/>
            <p:nvPr/>
          </p:nvPicPr>
          <p:blipFill rotWithShape="1">
            <a:blip r:embed="rId6">
              <a:alphaModFix/>
            </a:blip>
            <a:srcRect b="0" l="0" r="0" t="0"/>
            <a:stretch/>
          </p:blipFill>
          <p:spPr>
            <a:xfrm>
              <a:off x="10319330" y="8489008"/>
              <a:ext cx="8641769" cy="1563041"/>
            </a:xfrm>
            <a:prstGeom prst="rect">
              <a:avLst/>
            </a:prstGeom>
            <a:noFill/>
            <a:ln>
              <a:noFill/>
            </a:ln>
          </p:spPr>
        </p:pic>
        <p:sp>
          <p:nvSpPr>
            <p:cNvPr id="627" name="Google Shape;627;p37"/>
            <p:cNvSpPr/>
            <p:nvPr/>
          </p:nvSpPr>
          <p:spPr>
            <a:xfrm>
              <a:off x="10319332" y="8489007"/>
              <a:ext cx="8642350" cy="1563370"/>
            </a:xfrm>
            <a:custGeom>
              <a:rect b="b" l="l" r="r" t="t"/>
              <a:pathLst>
                <a:path extrusionOk="0" h="1563370" w="8642350">
                  <a:moveTo>
                    <a:pt x="8558053" y="1563041"/>
                  </a:moveTo>
                  <a:lnTo>
                    <a:pt x="83704" y="1563041"/>
                  </a:lnTo>
                  <a:lnTo>
                    <a:pt x="51122" y="1556463"/>
                  </a:lnTo>
                  <a:lnTo>
                    <a:pt x="24516" y="1538525"/>
                  </a:lnTo>
                  <a:lnTo>
                    <a:pt x="6577" y="1511918"/>
                  </a:lnTo>
                  <a:lnTo>
                    <a:pt x="0" y="1479337"/>
                  </a:lnTo>
                  <a:lnTo>
                    <a:pt x="0" y="83714"/>
                  </a:lnTo>
                  <a:lnTo>
                    <a:pt x="6577" y="51127"/>
                  </a:lnTo>
                  <a:lnTo>
                    <a:pt x="24516" y="24517"/>
                  </a:lnTo>
                  <a:lnTo>
                    <a:pt x="51122" y="6578"/>
                  </a:lnTo>
                  <a:lnTo>
                    <a:pt x="83704" y="0"/>
                  </a:lnTo>
                  <a:lnTo>
                    <a:pt x="8558053" y="0"/>
                  </a:lnTo>
                  <a:lnTo>
                    <a:pt x="8590635" y="6578"/>
                  </a:lnTo>
                  <a:lnTo>
                    <a:pt x="8617241" y="24517"/>
                  </a:lnTo>
                  <a:lnTo>
                    <a:pt x="8635179" y="51127"/>
                  </a:lnTo>
                  <a:lnTo>
                    <a:pt x="8641757" y="83714"/>
                  </a:lnTo>
                  <a:lnTo>
                    <a:pt x="8641757" y="1479337"/>
                  </a:lnTo>
                  <a:lnTo>
                    <a:pt x="8635179" y="1511918"/>
                  </a:lnTo>
                  <a:lnTo>
                    <a:pt x="8617241" y="1538525"/>
                  </a:lnTo>
                  <a:lnTo>
                    <a:pt x="8590635" y="1556463"/>
                  </a:lnTo>
                  <a:lnTo>
                    <a:pt x="8558053" y="1563041"/>
                  </a:lnTo>
                  <a:close/>
                </a:path>
              </a:pathLst>
            </a:custGeom>
            <a:noFill/>
            <a:ln cap="flat" cmpd="sng" w="5800">
              <a:solidFill>
                <a:srgbClr val="27134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628" name="Google Shape;628;p37"/>
          <p:cNvSpPr txBox="1"/>
          <p:nvPr/>
        </p:nvSpPr>
        <p:spPr>
          <a:xfrm>
            <a:off x="614900" y="3917575"/>
            <a:ext cx="27657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This is a map of the entire world. With the Lightning Network, you can send satoshis to any user with a Bitcoin Lightning wallet. The payment will arrive in a few seconds and will only cost a few cents. Check it out for yourself:</a:t>
            </a:r>
            <a:endParaRPr sz="1000">
              <a:latin typeface="Montserrat"/>
              <a:ea typeface="Montserrat"/>
              <a:cs typeface="Montserrat"/>
              <a:sym typeface="Montserrat"/>
            </a:endParaRPr>
          </a:p>
        </p:txBody>
      </p:sp>
      <p:pic>
        <p:nvPicPr>
          <p:cNvPr id="629" name="Google Shape;629;p37"/>
          <p:cNvPicPr preferRelativeResize="0"/>
          <p:nvPr/>
        </p:nvPicPr>
        <p:blipFill rotWithShape="1">
          <a:blip r:embed="rId7">
            <a:alphaModFix/>
          </a:blip>
          <a:srcRect b="0" l="0" r="0" t="0"/>
          <a:stretch/>
        </p:blipFill>
        <p:spPr>
          <a:xfrm>
            <a:off x="508524" y="2029714"/>
            <a:ext cx="3429024" cy="1665050"/>
          </a:xfrm>
          <a:prstGeom prst="rect">
            <a:avLst/>
          </a:prstGeom>
          <a:noFill/>
          <a:ln>
            <a:noFill/>
          </a:ln>
        </p:spPr>
      </p:pic>
      <p:pic>
        <p:nvPicPr>
          <p:cNvPr id="630" name="Google Shape;630;p37"/>
          <p:cNvPicPr preferRelativeResize="0"/>
          <p:nvPr/>
        </p:nvPicPr>
        <p:blipFill rotWithShape="1">
          <a:blip r:embed="rId8">
            <a:alphaModFix/>
          </a:blip>
          <a:srcRect b="0" l="0" r="0" t="0"/>
          <a:stretch/>
        </p:blipFill>
        <p:spPr>
          <a:xfrm>
            <a:off x="3411958" y="3924023"/>
            <a:ext cx="941655" cy="942900"/>
          </a:xfrm>
          <a:prstGeom prst="rect">
            <a:avLst/>
          </a:prstGeom>
          <a:noFill/>
          <a:ln>
            <a:noFill/>
          </a:ln>
        </p:spPr>
      </p:pic>
      <p:pic>
        <p:nvPicPr>
          <p:cNvPr id="631" name="Google Shape;631;p37"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pic>
        <p:nvPicPr>
          <p:cNvPr id="632" name="Google Shape;632;p37"/>
          <p:cNvPicPr preferRelativeResize="0"/>
          <p:nvPr/>
        </p:nvPicPr>
        <p:blipFill rotWithShape="1">
          <a:blip r:embed="rId7">
            <a:alphaModFix/>
          </a:blip>
          <a:srcRect b="0" l="0" r="0" t="0"/>
          <a:stretch/>
        </p:blipFill>
        <p:spPr>
          <a:xfrm>
            <a:off x="11324943" y="3000694"/>
            <a:ext cx="3936152" cy="1911289"/>
          </a:xfrm>
          <a:prstGeom prst="rect">
            <a:avLst/>
          </a:prstGeom>
          <a:noFill/>
          <a:ln>
            <a:noFill/>
          </a:ln>
        </p:spPr>
      </p:pic>
      <p:pic>
        <p:nvPicPr>
          <p:cNvPr id="633" name="Google Shape;633;p37"/>
          <p:cNvPicPr preferRelativeResize="0"/>
          <p:nvPr/>
        </p:nvPicPr>
        <p:blipFill rotWithShape="1">
          <a:blip r:embed="rId7">
            <a:alphaModFix/>
          </a:blip>
          <a:srcRect b="0" l="0" r="0" t="0"/>
          <a:stretch/>
        </p:blipFill>
        <p:spPr>
          <a:xfrm>
            <a:off x="12891593" y="3434844"/>
            <a:ext cx="3936152" cy="1911289"/>
          </a:xfrm>
          <a:prstGeom prst="rect">
            <a:avLst/>
          </a:prstGeom>
          <a:noFill/>
          <a:ln>
            <a:noFill/>
          </a:ln>
        </p:spPr>
      </p:pic>
      <p:pic>
        <p:nvPicPr>
          <p:cNvPr id="634" name="Google Shape;634;p37" title="BITCOIN LN.jpg"/>
          <p:cNvPicPr preferRelativeResize="0"/>
          <p:nvPr/>
        </p:nvPicPr>
        <p:blipFill>
          <a:blip r:embed="rId10">
            <a:alphaModFix/>
          </a:blip>
          <a:stretch>
            <a:fillRect/>
          </a:stretch>
        </p:blipFill>
        <p:spPr>
          <a:xfrm>
            <a:off x="4693700" y="2118854"/>
            <a:ext cx="3936151" cy="12318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8" name="Shape 638"/>
        <p:cNvGrpSpPr/>
        <p:nvPr/>
      </p:nvGrpSpPr>
      <p:grpSpPr>
        <a:xfrm>
          <a:off x="0" y="0"/>
          <a:ext cx="0" cy="0"/>
          <a:chOff x="0" y="0"/>
          <a:chExt cx="0" cy="0"/>
        </a:xfrm>
      </p:grpSpPr>
      <p:grpSp>
        <p:nvGrpSpPr>
          <p:cNvPr id="639" name="Google Shape;639;p38"/>
          <p:cNvGrpSpPr/>
          <p:nvPr/>
        </p:nvGrpSpPr>
        <p:grpSpPr>
          <a:xfrm>
            <a:off x="0" y="0"/>
            <a:ext cx="9143346" cy="848926"/>
            <a:chOff x="0" y="0"/>
            <a:chExt cx="20104102" cy="1866592"/>
          </a:xfrm>
        </p:grpSpPr>
        <p:pic>
          <p:nvPicPr>
            <p:cNvPr id="640" name="Google Shape;640;p38"/>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641" name="Google Shape;641;p38"/>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642" name="Google Shape;642;p38"/>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643" name="Google Shape;643;p38"/>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644" name="Google Shape;644;p38"/>
          <p:cNvSpPr txBox="1"/>
          <p:nvPr/>
        </p:nvSpPr>
        <p:spPr>
          <a:xfrm>
            <a:off x="507999" y="1090475"/>
            <a:ext cx="4203300" cy="4371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a:solidFill>
                  <a:srgbClr val="241B54"/>
                </a:solidFill>
                <a:latin typeface="Montserrat"/>
                <a:ea typeface="Montserrat"/>
                <a:cs typeface="Montserrat"/>
                <a:sym typeface="Montserrat"/>
              </a:rPr>
              <a:t>Activity: Class Exercise - Lightning Wallet Relay Race</a:t>
            </a:r>
            <a:endParaRPr>
              <a:latin typeface="Montserrat"/>
              <a:ea typeface="Montserrat"/>
              <a:cs typeface="Montserrat"/>
              <a:sym typeface="Montserrat"/>
            </a:endParaRPr>
          </a:p>
        </p:txBody>
      </p:sp>
      <p:pic>
        <p:nvPicPr>
          <p:cNvPr id="645" name="Google Shape;645;p38"/>
          <p:cNvPicPr preferRelativeResize="0"/>
          <p:nvPr/>
        </p:nvPicPr>
        <p:blipFill rotWithShape="1">
          <a:blip r:embed="rId6">
            <a:alphaModFix/>
          </a:blip>
          <a:srcRect b="0" l="0" r="0" t="0"/>
          <a:stretch/>
        </p:blipFill>
        <p:spPr>
          <a:xfrm>
            <a:off x="520983" y="1670514"/>
            <a:ext cx="212202" cy="212623"/>
          </a:xfrm>
          <a:prstGeom prst="rect">
            <a:avLst/>
          </a:prstGeom>
          <a:noFill/>
          <a:ln>
            <a:noFill/>
          </a:ln>
        </p:spPr>
      </p:pic>
      <p:sp>
        <p:nvSpPr>
          <p:cNvPr id="646" name="Google Shape;646;p38"/>
          <p:cNvSpPr txBox="1"/>
          <p:nvPr/>
        </p:nvSpPr>
        <p:spPr>
          <a:xfrm>
            <a:off x="582067" y="1685564"/>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1</a:t>
            </a:r>
            <a:endParaRPr sz="1100">
              <a:latin typeface="Open Sans"/>
              <a:ea typeface="Open Sans"/>
              <a:cs typeface="Open Sans"/>
              <a:sym typeface="Open Sans"/>
            </a:endParaRPr>
          </a:p>
        </p:txBody>
      </p:sp>
      <p:sp>
        <p:nvSpPr>
          <p:cNvPr id="647" name="Google Shape;647;p38"/>
          <p:cNvSpPr txBox="1"/>
          <p:nvPr/>
        </p:nvSpPr>
        <p:spPr>
          <a:xfrm>
            <a:off x="830150" y="1661902"/>
            <a:ext cx="35073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First, you will need to download a Lightning wallet onto your phone or computer.</a:t>
            </a:r>
            <a:endParaRPr sz="1000">
              <a:latin typeface="Montserrat"/>
              <a:ea typeface="Montserrat"/>
              <a:cs typeface="Montserrat"/>
              <a:sym typeface="Montserrat"/>
            </a:endParaRPr>
          </a:p>
        </p:txBody>
      </p:sp>
      <p:pic>
        <p:nvPicPr>
          <p:cNvPr id="648" name="Google Shape;648;p38"/>
          <p:cNvPicPr preferRelativeResize="0"/>
          <p:nvPr/>
        </p:nvPicPr>
        <p:blipFill rotWithShape="1">
          <a:blip r:embed="rId7">
            <a:alphaModFix/>
          </a:blip>
          <a:srcRect b="0" l="0" r="0" t="0"/>
          <a:stretch/>
        </p:blipFill>
        <p:spPr>
          <a:xfrm>
            <a:off x="520983" y="2052497"/>
            <a:ext cx="212202" cy="212625"/>
          </a:xfrm>
          <a:prstGeom prst="rect">
            <a:avLst/>
          </a:prstGeom>
          <a:noFill/>
          <a:ln>
            <a:noFill/>
          </a:ln>
        </p:spPr>
      </p:pic>
      <p:sp>
        <p:nvSpPr>
          <p:cNvPr id="649" name="Google Shape;649;p38"/>
          <p:cNvSpPr txBox="1"/>
          <p:nvPr/>
        </p:nvSpPr>
        <p:spPr>
          <a:xfrm>
            <a:off x="582067" y="2067547"/>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2</a:t>
            </a:r>
            <a:endParaRPr sz="1100">
              <a:latin typeface="Open Sans"/>
              <a:ea typeface="Open Sans"/>
              <a:cs typeface="Open Sans"/>
              <a:sym typeface="Open Sans"/>
            </a:endParaRPr>
          </a:p>
        </p:txBody>
      </p:sp>
      <p:sp>
        <p:nvSpPr>
          <p:cNvPr id="650" name="Google Shape;650;p38"/>
          <p:cNvSpPr txBox="1"/>
          <p:nvPr/>
        </p:nvSpPr>
        <p:spPr>
          <a:xfrm>
            <a:off x="830150" y="2043781"/>
            <a:ext cx="33798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Follow the instructions for installing the wallet on your device in Section 8.3 of this chapter.</a:t>
            </a:r>
            <a:endParaRPr sz="1000">
              <a:latin typeface="Montserrat"/>
              <a:ea typeface="Montserrat"/>
              <a:cs typeface="Montserrat"/>
              <a:sym typeface="Montserrat"/>
            </a:endParaRPr>
          </a:p>
        </p:txBody>
      </p:sp>
      <p:pic>
        <p:nvPicPr>
          <p:cNvPr id="651" name="Google Shape;651;p38"/>
          <p:cNvPicPr preferRelativeResize="0"/>
          <p:nvPr/>
        </p:nvPicPr>
        <p:blipFill rotWithShape="1">
          <a:blip r:embed="rId8">
            <a:alphaModFix/>
          </a:blip>
          <a:srcRect b="0" l="0" r="0" t="0"/>
          <a:stretch/>
        </p:blipFill>
        <p:spPr>
          <a:xfrm>
            <a:off x="520983" y="2575440"/>
            <a:ext cx="212202" cy="212624"/>
          </a:xfrm>
          <a:prstGeom prst="rect">
            <a:avLst/>
          </a:prstGeom>
          <a:noFill/>
          <a:ln>
            <a:noFill/>
          </a:ln>
        </p:spPr>
      </p:pic>
      <p:sp>
        <p:nvSpPr>
          <p:cNvPr id="652" name="Google Shape;652;p38"/>
          <p:cNvSpPr txBox="1"/>
          <p:nvPr/>
        </p:nvSpPr>
        <p:spPr>
          <a:xfrm>
            <a:off x="582067" y="2590487"/>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3</a:t>
            </a:r>
            <a:endParaRPr sz="1100">
              <a:latin typeface="Open Sans"/>
              <a:ea typeface="Open Sans"/>
              <a:cs typeface="Open Sans"/>
              <a:sym typeface="Open Sans"/>
            </a:endParaRPr>
          </a:p>
        </p:txBody>
      </p:sp>
      <p:sp>
        <p:nvSpPr>
          <p:cNvPr id="653" name="Google Shape;653;p38"/>
          <p:cNvSpPr txBox="1"/>
          <p:nvPr/>
        </p:nvSpPr>
        <p:spPr>
          <a:xfrm>
            <a:off x="830150" y="2566708"/>
            <a:ext cx="3588600" cy="1826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Once the wallet is installed, open it and follow the prompts to set it up. This may involve creating a new wallet or restoring an existing one and securing it with a password or other form of authentication.</a:t>
            </a:r>
            <a:endParaRPr sz="1000">
              <a:latin typeface="Montserrat"/>
              <a:ea typeface="Montserrat"/>
              <a:cs typeface="Montserrat"/>
              <a:sym typeface="Montserrat"/>
            </a:endParaRPr>
          </a:p>
          <a:p>
            <a:pPr indent="0" lvl="0" marL="0" marR="1651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Generate a Lightning invoice, address, or QR code to receive bitcoins.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your wallet is set up and you are ready to receive satoshis, your teacher will give you and your group a starting amount of satoshis by sending them directly to your wallet.</a:t>
            </a:r>
            <a:endParaRPr sz="1000">
              <a:latin typeface="Montserrat"/>
              <a:ea typeface="Montserrat"/>
              <a:cs typeface="Montserrat"/>
              <a:sym typeface="Montserrat"/>
            </a:endParaRPr>
          </a:p>
        </p:txBody>
      </p:sp>
      <p:pic>
        <p:nvPicPr>
          <p:cNvPr id="654" name="Google Shape;654;p38"/>
          <p:cNvPicPr preferRelativeResize="0"/>
          <p:nvPr/>
        </p:nvPicPr>
        <p:blipFill rotWithShape="1">
          <a:blip r:embed="rId9">
            <a:alphaModFix/>
          </a:blip>
          <a:srcRect b="0" l="0" r="0" t="0"/>
          <a:stretch/>
        </p:blipFill>
        <p:spPr>
          <a:xfrm>
            <a:off x="520983" y="3280364"/>
            <a:ext cx="212202" cy="212620"/>
          </a:xfrm>
          <a:prstGeom prst="rect">
            <a:avLst/>
          </a:prstGeom>
          <a:noFill/>
          <a:ln>
            <a:noFill/>
          </a:ln>
        </p:spPr>
      </p:pic>
      <p:sp>
        <p:nvSpPr>
          <p:cNvPr id="655" name="Google Shape;655;p38"/>
          <p:cNvSpPr txBox="1"/>
          <p:nvPr/>
        </p:nvSpPr>
        <p:spPr>
          <a:xfrm>
            <a:off x="582067" y="3295413"/>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4</a:t>
            </a:r>
            <a:endParaRPr sz="1100">
              <a:latin typeface="Open Sans"/>
              <a:ea typeface="Open Sans"/>
              <a:cs typeface="Open Sans"/>
              <a:sym typeface="Open Sans"/>
            </a:endParaRPr>
          </a:p>
        </p:txBody>
      </p:sp>
      <p:pic>
        <p:nvPicPr>
          <p:cNvPr id="656" name="Google Shape;656;p38"/>
          <p:cNvPicPr preferRelativeResize="0"/>
          <p:nvPr/>
        </p:nvPicPr>
        <p:blipFill rotWithShape="1">
          <a:blip r:embed="rId10">
            <a:alphaModFix/>
          </a:blip>
          <a:srcRect b="0" l="0" r="0" t="0"/>
          <a:stretch/>
        </p:blipFill>
        <p:spPr>
          <a:xfrm>
            <a:off x="520983" y="3646323"/>
            <a:ext cx="212202" cy="212623"/>
          </a:xfrm>
          <a:prstGeom prst="rect">
            <a:avLst/>
          </a:prstGeom>
          <a:noFill/>
          <a:ln>
            <a:noFill/>
          </a:ln>
        </p:spPr>
      </p:pic>
      <p:sp>
        <p:nvSpPr>
          <p:cNvPr id="657" name="Google Shape;657;p38"/>
          <p:cNvSpPr txBox="1"/>
          <p:nvPr/>
        </p:nvSpPr>
        <p:spPr>
          <a:xfrm>
            <a:off x="582067" y="3661370"/>
            <a:ext cx="90000" cy="1767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1100">
                <a:solidFill>
                  <a:srgbClr val="FFFFFF"/>
                </a:solidFill>
                <a:latin typeface="Open Sans"/>
                <a:ea typeface="Open Sans"/>
                <a:cs typeface="Open Sans"/>
                <a:sym typeface="Open Sans"/>
              </a:rPr>
              <a:t>5</a:t>
            </a:r>
            <a:endParaRPr sz="1100">
              <a:latin typeface="Open Sans"/>
              <a:ea typeface="Open Sans"/>
              <a:cs typeface="Open Sans"/>
              <a:sym typeface="Open Sans"/>
            </a:endParaRPr>
          </a:p>
        </p:txBody>
      </p:sp>
      <p:grpSp>
        <p:nvGrpSpPr>
          <p:cNvPr id="658" name="Google Shape;658;p38"/>
          <p:cNvGrpSpPr/>
          <p:nvPr/>
        </p:nvGrpSpPr>
        <p:grpSpPr>
          <a:xfrm>
            <a:off x="5265300" y="1086124"/>
            <a:ext cx="1758392" cy="3556648"/>
            <a:chOff x="3085076" y="1481760"/>
            <a:chExt cx="1366378" cy="2763733"/>
          </a:xfrm>
        </p:grpSpPr>
        <p:grpSp>
          <p:nvGrpSpPr>
            <p:cNvPr id="659" name="Google Shape;659;p38"/>
            <p:cNvGrpSpPr/>
            <p:nvPr/>
          </p:nvGrpSpPr>
          <p:grpSpPr>
            <a:xfrm>
              <a:off x="3085076" y="1481760"/>
              <a:ext cx="1366378" cy="2763733"/>
              <a:chOff x="6782892" y="3258048"/>
              <a:chExt cx="3004349" cy="6076810"/>
            </a:xfrm>
          </p:grpSpPr>
          <p:pic>
            <p:nvPicPr>
              <p:cNvPr id="660" name="Google Shape;660;p38"/>
              <p:cNvPicPr preferRelativeResize="0"/>
              <p:nvPr/>
            </p:nvPicPr>
            <p:blipFill rotWithShape="1">
              <a:blip r:embed="rId11">
                <a:alphaModFix/>
              </a:blip>
              <a:srcRect b="0" l="0" r="0" t="0"/>
              <a:stretch/>
            </p:blipFill>
            <p:spPr>
              <a:xfrm>
                <a:off x="6782892" y="3258048"/>
                <a:ext cx="3004349" cy="6076810"/>
              </a:xfrm>
              <a:prstGeom prst="rect">
                <a:avLst/>
              </a:prstGeom>
              <a:noFill/>
              <a:ln>
                <a:noFill/>
              </a:ln>
            </p:spPr>
          </p:pic>
          <p:pic>
            <p:nvPicPr>
              <p:cNvPr id="661" name="Google Shape;661;p38"/>
              <p:cNvPicPr preferRelativeResize="0"/>
              <p:nvPr/>
            </p:nvPicPr>
            <p:blipFill rotWithShape="1">
              <a:blip r:embed="rId12">
                <a:alphaModFix/>
              </a:blip>
              <a:srcRect b="0" l="0" r="0" t="0"/>
              <a:stretch/>
            </p:blipFill>
            <p:spPr>
              <a:xfrm>
                <a:off x="6933812" y="3372463"/>
                <a:ext cx="2703444" cy="5853874"/>
              </a:xfrm>
              <a:prstGeom prst="rect">
                <a:avLst/>
              </a:prstGeom>
              <a:noFill/>
              <a:ln>
                <a:noFill/>
              </a:ln>
            </p:spPr>
          </p:pic>
        </p:grpSp>
        <p:sp>
          <p:nvSpPr>
            <p:cNvPr id="662" name="Google Shape;662;p38"/>
            <p:cNvSpPr txBox="1"/>
            <p:nvPr/>
          </p:nvSpPr>
          <p:spPr>
            <a:xfrm>
              <a:off x="3400360" y="3777929"/>
              <a:ext cx="173700" cy="83700"/>
            </a:xfrm>
            <a:prstGeom prst="rect">
              <a:avLst/>
            </a:prstGeom>
            <a:noFill/>
            <a:ln>
              <a:noFill/>
            </a:ln>
          </p:spPr>
          <p:txBody>
            <a:bodyPr anchorCtr="0" anchor="t" bIns="0" lIns="0" spcFirstLastPara="1" rIns="0" wrap="square" tIns="8550">
              <a:spAutoFit/>
            </a:bodyPr>
            <a:lstStyle/>
            <a:p>
              <a:pPr indent="0" lvl="0" marL="0" rtl="0" algn="l">
                <a:lnSpc>
                  <a:spcPct val="100000"/>
                </a:lnSpc>
                <a:spcBef>
                  <a:spcPts val="0"/>
                </a:spcBef>
                <a:spcAft>
                  <a:spcPts val="0"/>
                </a:spcAft>
                <a:buNone/>
              </a:pPr>
              <a:r>
                <a:rPr b="0" lang="en" sz="643">
                  <a:solidFill>
                    <a:srgbClr val="221F1F"/>
                  </a:solidFill>
                  <a:latin typeface="Open Sans Medium"/>
                  <a:ea typeface="Open Sans Medium"/>
                  <a:cs typeface="Open Sans Medium"/>
                  <a:sym typeface="Open Sans Medium"/>
                </a:rPr>
                <a:t>Share</a:t>
              </a:r>
              <a:endParaRPr sz="643">
                <a:latin typeface="Open Sans Medium"/>
                <a:ea typeface="Open Sans Medium"/>
                <a:cs typeface="Open Sans Medium"/>
                <a:sym typeface="Open Sans Medium"/>
              </a:endParaRPr>
            </a:p>
          </p:txBody>
        </p:sp>
        <p:sp>
          <p:nvSpPr>
            <p:cNvPr id="663" name="Google Shape;663;p38"/>
            <p:cNvSpPr txBox="1"/>
            <p:nvPr/>
          </p:nvSpPr>
          <p:spPr>
            <a:xfrm>
              <a:off x="3880032" y="3777929"/>
              <a:ext cx="162600" cy="83700"/>
            </a:xfrm>
            <a:prstGeom prst="rect">
              <a:avLst/>
            </a:prstGeom>
            <a:noFill/>
            <a:ln>
              <a:noFill/>
            </a:ln>
          </p:spPr>
          <p:txBody>
            <a:bodyPr anchorCtr="0" anchor="t" bIns="0" lIns="0" spcFirstLastPara="1" rIns="0" wrap="square" tIns="8550">
              <a:spAutoFit/>
            </a:bodyPr>
            <a:lstStyle/>
            <a:p>
              <a:pPr indent="0" lvl="0" marL="0" rtl="0" algn="l">
                <a:lnSpc>
                  <a:spcPct val="100000"/>
                </a:lnSpc>
                <a:spcBef>
                  <a:spcPts val="0"/>
                </a:spcBef>
                <a:spcAft>
                  <a:spcPts val="0"/>
                </a:spcAft>
                <a:buNone/>
              </a:pPr>
              <a:r>
                <a:rPr b="0" lang="en" sz="643">
                  <a:solidFill>
                    <a:srgbClr val="221F1F"/>
                  </a:solidFill>
                  <a:latin typeface="Open Sans Medium"/>
                  <a:ea typeface="Open Sans Medium"/>
                  <a:cs typeface="Open Sans Medium"/>
                  <a:sym typeface="Open Sans Medium"/>
                </a:rPr>
                <a:t>Copy</a:t>
              </a:r>
              <a:endParaRPr sz="643">
                <a:latin typeface="Open Sans Medium"/>
                <a:ea typeface="Open Sans Medium"/>
                <a:cs typeface="Open Sans Medium"/>
                <a:sym typeface="Open Sans Medium"/>
              </a:endParaRPr>
            </a:p>
          </p:txBody>
        </p:sp>
        <p:sp>
          <p:nvSpPr>
            <p:cNvPr id="664" name="Google Shape;664;p38"/>
            <p:cNvSpPr txBox="1"/>
            <p:nvPr/>
          </p:nvSpPr>
          <p:spPr>
            <a:xfrm>
              <a:off x="3244313" y="1708889"/>
              <a:ext cx="907800" cy="591900"/>
            </a:xfrm>
            <a:prstGeom prst="rect">
              <a:avLst/>
            </a:prstGeom>
            <a:noFill/>
            <a:ln>
              <a:noFill/>
            </a:ln>
          </p:spPr>
          <p:txBody>
            <a:bodyPr anchorCtr="0" anchor="t" bIns="0" lIns="0" spcFirstLastPara="1" rIns="0" wrap="square" tIns="8550">
              <a:spAutoFit/>
            </a:bodyPr>
            <a:lstStyle/>
            <a:p>
              <a:pPr indent="0" lvl="0" marL="0" rtl="0" algn="l">
                <a:lnSpc>
                  <a:spcPct val="100000"/>
                </a:lnSpc>
                <a:spcBef>
                  <a:spcPts val="0"/>
                </a:spcBef>
                <a:spcAft>
                  <a:spcPts val="0"/>
                </a:spcAft>
                <a:buNone/>
              </a:pPr>
              <a:r>
                <a:rPr b="1" lang="en" sz="643">
                  <a:solidFill>
                    <a:srgbClr val="221F1F"/>
                  </a:solidFill>
                  <a:latin typeface="Open Sans"/>
                  <a:ea typeface="Open Sans"/>
                  <a:cs typeface="Open Sans"/>
                  <a:sym typeface="Open Sans"/>
                </a:rPr>
                <a:t>Back</a:t>
              </a:r>
              <a:endParaRPr sz="643">
                <a:latin typeface="Open Sans"/>
                <a:ea typeface="Open Sans"/>
                <a:cs typeface="Open Sans"/>
                <a:sym typeface="Open Sans"/>
              </a:endParaRPr>
            </a:p>
            <a:p>
              <a:pPr indent="0" lvl="0" marL="179773" rtl="0" algn="l">
                <a:lnSpc>
                  <a:spcPct val="100000"/>
                </a:lnSpc>
                <a:spcBef>
                  <a:spcPts val="772"/>
                </a:spcBef>
                <a:spcAft>
                  <a:spcPts val="0"/>
                </a:spcAft>
                <a:buNone/>
              </a:pPr>
              <a:r>
                <a:rPr b="1" lang="en" sz="772">
                  <a:solidFill>
                    <a:srgbClr val="221F1F"/>
                  </a:solidFill>
                  <a:latin typeface="Open Sans"/>
                  <a:ea typeface="Open Sans"/>
                  <a:cs typeface="Open Sans"/>
                  <a:sym typeface="Open Sans"/>
                </a:rPr>
                <a:t>Share lightning invoice</a:t>
              </a:r>
              <a:endParaRPr sz="772">
                <a:latin typeface="Open Sans"/>
                <a:ea typeface="Open Sans"/>
                <a:cs typeface="Open Sans"/>
                <a:sym typeface="Open Sans"/>
              </a:endParaRPr>
            </a:p>
            <a:p>
              <a:pPr indent="-114400" lvl="0" marL="441261" marR="0" rtl="0" algn="l">
                <a:lnSpc>
                  <a:spcPct val="118900"/>
                </a:lnSpc>
                <a:spcBef>
                  <a:spcPts val="386"/>
                </a:spcBef>
                <a:spcAft>
                  <a:spcPts val="0"/>
                </a:spcAft>
                <a:buNone/>
              </a:pPr>
              <a:r>
                <a:rPr b="0" lang="en" sz="514">
                  <a:solidFill>
                    <a:srgbClr val="221F1F"/>
                  </a:solidFill>
                  <a:latin typeface="Open Sans Medium"/>
                  <a:ea typeface="Open Sans Medium"/>
                  <a:cs typeface="Open Sans Medium"/>
                  <a:sym typeface="Open Sans Medium"/>
                </a:rPr>
                <a:t>Keep the app open until the payment is received.</a:t>
              </a:r>
              <a:endParaRPr sz="514">
                <a:latin typeface="Open Sans Medium"/>
                <a:ea typeface="Open Sans Medium"/>
                <a:cs typeface="Open Sans Medium"/>
                <a:sym typeface="Open Sans Medium"/>
              </a:endParaRPr>
            </a:p>
          </p:txBody>
        </p:sp>
      </p:grpSp>
      <p:pic>
        <p:nvPicPr>
          <p:cNvPr id="665" name="Google Shape;665;p38"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9" name="Shape 669"/>
        <p:cNvGrpSpPr/>
        <p:nvPr/>
      </p:nvGrpSpPr>
      <p:grpSpPr>
        <a:xfrm>
          <a:off x="0" y="0"/>
          <a:ext cx="0" cy="0"/>
          <a:chOff x="0" y="0"/>
          <a:chExt cx="0" cy="0"/>
        </a:xfrm>
      </p:grpSpPr>
      <p:grpSp>
        <p:nvGrpSpPr>
          <p:cNvPr id="670" name="Google Shape;670;p39"/>
          <p:cNvGrpSpPr/>
          <p:nvPr/>
        </p:nvGrpSpPr>
        <p:grpSpPr>
          <a:xfrm>
            <a:off x="0" y="0"/>
            <a:ext cx="9143346" cy="848926"/>
            <a:chOff x="0" y="0"/>
            <a:chExt cx="20104102" cy="1866592"/>
          </a:xfrm>
        </p:grpSpPr>
        <p:pic>
          <p:nvPicPr>
            <p:cNvPr id="671" name="Google Shape;671;p39"/>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672" name="Google Shape;672;p39"/>
            <p:cNvPicPr preferRelativeResize="0"/>
            <p:nvPr/>
          </p:nvPicPr>
          <p:blipFill rotWithShape="1">
            <a:blip r:embed="rId4">
              <a:alphaModFix/>
            </a:blip>
            <a:srcRect b="0" l="0" r="0" t="0"/>
            <a:stretch/>
          </p:blipFill>
          <p:spPr>
            <a:xfrm>
              <a:off x="572129" y="58636"/>
              <a:ext cx="14281451" cy="1751569"/>
            </a:xfrm>
            <a:prstGeom prst="rect">
              <a:avLst/>
            </a:prstGeom>
            <a:noFill/>
            <a:ln>
              <a:noFill/>
            </a:ln>
          </p:spPr>
        </p:pic>
      </p:grpSp>
      <p:sp>
        <p:nvSpPr>
          <p:cNvPr id="673" name="Google Shape;673;p39"/>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674" name="Google Shape;674;p39"/>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grpSp>
        <p:nvGrpSpPr>
          <p:cNvPr id="675" name="Google Shape;675;p39"/>
          <p:cNvGrpSpPr/>
          <p:nvPr/>
        </p:nvGrpSpPr>
        <p:grpSpPr>
          <a:xfrm>
            <a:off x="507991" y="1117277"/>
            <a:ext cx="5859479" cy="3138697"/>
            <a:chOff x="10320072" y="2456864"/>
            <a:chExt cx="8653786" cy="4635500"/>
          </a:xfrm>
        </p:grpSpPr>
        <p:pic>
          <p:nvPicPr>
            <p:cNvPr id="676" name="Google Shape;676;p39"/>
            <p:cNvPicPr preferRelativeResize="0"/>
            <p:nvPr/>
          </p:nvPicPr>
          <p:blipFill rotWithShape="1">
            <a:blip r:embed="rId6">
              <a:alphaModFix/>
            </a:blip>
            <a:srcRect b="0" l="0" r="0" t="0"/>
            <a:stretch/>
          </p:blipFill>
          <p:spPr>
            <a:xfrm>
              <a:off x="10320072" y="2456867"/>
              <a:ext cx="8653172" cy="4635115"/>
            </a:xfrm>
            <a:prstGeom prst="rect">
              <a:avLst/>
            </a:prstGeom>
            <a:noFill/>
            <a:ln>
              <a:noFill/>
            </a:ln>
          </p:spPr>
        </p:pic>
        <p:sp>
          <p:nvSpPr>
            <p:cNvPr id="677" name="Google Shape;677;p39"/>
            <p:cNvSpPr/>
            <p:nvPr/>
          </p:nvSpPr>
          <p:spPr>
            <a:xfrm>
              <a:off x="10320078" y="2456864"/>
              <a:ext cx="8653780" cy="4635500"/>
            </a:xfrm>
            <a:custGeom>
              <a:rect b="b" l="l" r="r" t="t"/>
              <a:pathLst>
                <a:path extrusionOk="0" h="4635500" w="8653780">
                  <a:moveTo>
                    <a:pt x="8548472" y="4635115"/>
                  </a:moveTo>
                  <a:lnTo>
                    <a:pt x="104698" y="4635115"/>
                  </a:lnTo>
                  <a:lnTo>
                    <a:pt x="63946" y="4626887"/>
                  </a:lnTo>
                  <a:lnTo>
                    <a:pt x="30666" y="4604448"/>
                  </a:lnTo>
                  <a:lnTo>
                    <a:pt x="8228" y="4571169"/>
                  </a:lnTo>
                  <a:lnTo>
                    <a:pt x="0" y="4530417"/>
                  </a:lnTo>
                  <a:lnTo>
                    <a:pt x="0" y="104698"/>
                  </a:lnTo>
                  <a:lnTo>
                    <a:pt x="8228" y="63946"/>
                  </a:lnTo>
                  <a:lnTo>
                    <a:pt x="30666" y="30666"/>
                  </a:lnTo>
                  <a:lnTo>
                    <a:pt x="63946" y="8228"/>
                  </a:lnTo>
                  <a:lnTo>
                    <a:pt x="104698" y="0"/>
                  </a:lnTo>
                  <a:lnTo>
                    <a:pt x="8548472" y="0"/>
                  </a:lnTo>
                  <a:lnTo>
                    <a:pt x="8589224" y="8228"/>
                  </a:lnTo>
                  <a:lnTo>
                    <a:pt x="8622504" y="30666"/>
                  </a:lnTo>
                  <a:lnTo>
                    <a:pt x="8644942" y="63946"/>
                  </a:lnTo>
                  <a:lnTo>
                    <a:pt x="8653171" y="104698"/>
                  </a:lnTo>
                  <a:lnTo>
                    <a:pt x="8653171" y="4530417"/>
                  </a:lnTo>
                  <a:lnTo>
                    <a:pt x="8644942" y="4571169"/>
                  </a:lnTo>
                  <a:lnTo>
                    <a:pt x="8622504" y="4604448"/>
                  </a:lnTo>
                  <a:lnTo>
                    <a:pt x="8589224" y="4626887"/>
                  </a:lnTo>
                  <a:lnTo>
                    <a:pt x="8548472" y="4635115"/>
                  </a:lnTo>
                  <a:close/>
                </a:path>
              </a:pathLst>
            </a:custGeom>
            <a:noFill/>
            <a:ln cap="flat" cmpd="sng" w="7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91"/>
            </a:p>
          </p:txBody>
        </p:sp>
        <p:pic>
          <p:nvPicPr>
            <p:cNvPr id="678" name="Google Shape;678;p39"/>
            <p:cNvPicPr preferRelativeResize="0"/>
            <p:nvPr/>
          </p:nvPicPr>
          <p:blipFill rotWithShape="1">
            <a:blip r:embed="rId7">
              <a:alphaModFix/>
            </a:blip>
            <a:srcRect b="0" l="0" r="0" t="0"/>
            <a:stretch/>
          </p:blipFill>
          <p:spPr>
            <a:xfrm>
              <a:off x="10527732" y="2681625"/>
              <a:ext cx="582799" cy="546601"/>
            </a:xfrm>
            <a:prstGeom prst="rect">
              <a:avLst/>
            </a:prstGeom>
            <a:noFill/>
            <a:ln>
              <a:noFill/>
            </a:ln>
          </p:spPr>
        </p:pic>
      </p:grpSp>
      <p:sp>
        <p:nvSpPr>
          <p:cNvPr id="679" name="Google Shape;679;p39"/>
          <p:cNvSpPr txBox="1"/>
          <p:nvPr/>
        </p:nvSpPr>
        <p:spPr>
          <a:xfrm>
            <a:off x="751865" y="1300876"/>
            <a:ext cx="166500" cy="261600"/>
          </a:xfrm>
          <a:prstGeom prst="rect">
            <a:avLst/>
          </a:prstGeom>
          <a:noFill/>
          <a:ln>
            <a:noFill/>
          </a:ln>
        </p:spPr>
        <p:txBody>
          <a:bodyPr anchorCtr="0" anchor="t" bIns="0" lIns="0" spcFirstLastPara="1" rIns="0" wrap="square" tIns="9450">
            <a:spAutoFit/>
          </a:bodyPr>
          <a:lstStyle/>
          <a:p>
            <a:pPr indent="0" lvl="0" marL="0" rtl="0" algn="l">
              <a:lnSpc>
                <a:spcPct val="100000"/>
              </a:lnSpc>
              <a:spcBef>
                <a:spcPts val="0"/>
              </a:spcBef>
              <a:spcAft>
                <a:spcPts val="0"/>
              </a:spcAft>
              <a:buNone/>
            </a:pPr>
            <a:r>
              <a:rPr b="1" lang="en" sz="1637">
                <a:solidFill>
                  <a:srgbClr val="FFFFFF"/>
                </a:solidFill>
                <a:latin typeface="Open Sans"/>
                <a:ea typeface="Open Sans"/>
                <a:cs typeface="Open Sans"/>
                <a:sym typeface="Open Sans"/>
              </a:rPr>
              <a:t>A</a:t>
            </a:r>
            <a:endParaRPr sz="1637">
              <a:latin typeface="Open Sans"/>
              <a:ea typeface="Open Sans"/>
              <a:cs typeface="Open Sans"/>
              <a:sym typeface="Open Sans"/>
            </a:endParaRPr>
          </a:p>
        </p:txBody>
      </p:sp>
      <p:pic>
        <p:nvPicPr>
          <p:cNvPr id="680" name="Google Shape;680;p39"/>
          <p:cNvPicPr preferRelativeResize="0"/>
          <p:nvPr/>
        </p:nvPicPr>
        <p:blipFill rotWithShape="1">
          <a:blip r:embed="rId8">
            <a:alphaModFix/>
          </a:blip>
          <a:srcRect b="0" l="0" r="0" t="0"/>
          <a:stretch/>
        </p:blipFill>
        <p:spPr>
          <a:xfrm>
            <a:off x="649482" y="1990931"/>
            <a:ext cx="394634" cy="370116"/>
          </a:xfrm>
          <a:prstGeom prst="rect">
            <a:avLst/>
          </a:prstGeom>
          <a:noFill/>
          <a:ln>
            <a:noFill/>
          </a:ln>
        </p:spPr>
      </p:pic>
      <p:sp>
        <p:nvSpPr>
          <p:cNvPr id="681" name="Google Shape;681;p39"/>
          <p:cNvSpPr txBox="1"/>
          <p:nvPr/>
        </p:nvSpPr>
        <p:spPr>
          <a:xfrm>
            <a:off x="753814" y="2022234"/>
            <a:ext cx="162600" cy="261600"/>
          </a:xfrm>
          <a:prstGeom prst="rect">
            <a:avLst/>
          </a:prstGeom>
          <a:noFill/>
          <a:ln>
            <a:noFill/>
          </a:ln>
        </p:spPr>
        <p:txBody>
          <a:bodyPr anchorCtr="0" anchor="t" bIns="0" lIns="0" spcFirstLastPara="1" rIns="0" wrap="square" tIns="9450">
            <a:spAutoFit/>
          </a:bodyPr>
          <a:lstStyle/>
          <a:p>
            <a:pPr indent="0" lvl="0" marL="0" rtl="0" algn="l">
              <a:lnSpc>
                <a:spcPct val="100000"/>
              </a:lnSpc>
              <a:spcBef>
                <a:spcPts val="0"/>
              </a:spcBef>
              <a:spcAft>
                <a:spcPts val="0"/>
              </a:spcAft>
              <a:buNone/>
            </a:pPr>
            <a:r>
              <a:rPr b="1" lang="en" sz="1637">
                <a:solidFill>
                  <a:srgbClr val="FFFFFF"/>
                </a:solidFill>
                <a:latin typeface="Open Sans"/>
                <a:ea typeface="Open Sans"/>
                <a:cs typeface="Open Sans"/>
                <a:sym typeface="Open Sans"/>
              </a:rPr>
              <a:t>B</a:t>
            </a:r>
            <a:endParaRPr sz="1637">
              <a:latin typeface="Open Sans"/>
              <a:ea typeface="Open Sans"/>
              <a:cs typeface="Open Sans"/>
              <a:sym typeface="Open Sans"/>
            </a:endParaRPr>
          </a:p>
        </p:txBody>
      </p:sp>
      <p:pic>
        <p:nvPicPr>
          <p:cNvPr id="682" name="Google Shape;682;p39"/>
          <p:cNvPicPr preferRelativeResize="0"/>
          <p:nvPr/>
        </p:nvPicPr>
        <p:blipFill rotWithShape="1">
          <a:blip r:embed="rId9">
            <a:alphaModFix/>
          </a:blip>
          <a:srcRect b="0" l="0" r="0" t="0"/>
          <a:stretch/>
        </p:blipFill>
        <p:spPr>
          <a:xfrm>
            <a:off x="649482" y="2862946"/>
            <a:ext cx="394634" cy="370109"/>
          </a:xfrm>
          <a:prstGeom prst="rect">
            <a:avLst/>
          </a:prstGeom>
          <a:noFill/>
          <a:ln>
            <a:noFill/>
          </a:ln>
        </p:spPr>
      </p:pic>
      <p:sp>
        <p:nvSpPr>
          <p:cNvPr id="683" name="Google Shape;683;p39"/>
          <p:cNvSpPr txBox="1"/>
          <p:nvPr/>
        </p:nvSpPr>
        <p:spPr>
          <a:xfrm>
            <a:off x="757557" y="2894251"/>
            <a:ext cx="155100" cy="261600"/>
          </a:xfrm>
          <a:prstGeom prst="rect">
            <a:avLst/>
          </a:prstGeom>
          <a:noFill/>
          <a:ln>
            <a:noFill/>
          </a:ln>
        </p:spPr>
        <p:txBody>
          <a:bodyPr anchorCtr="0" anchor="t" bIns="0" lIns="0" spcFirstLastPara="1" rIns="0" wrap="square" tIns="9450">
            <a:spAutoFit/>
          </a:bodyPr>
          <a:lstStyle/>
          <a:p>
            <a:pPr indent="0" lvl="0" marL="0" rtl="0" algn="l">
              <a:lnSpc>
                <a:spcPct val="100000"/>
              </a:lnSpc>
              <a:spcBef>
                <a:spcPts val="0"/>
              </a:spcBef>
              <a:spcAft>
                <a:spcPts val="0"/>
              </a:spcAft>
              <a:buNone/>
            </a:pPr>
            <a:r>
              <a:rPr b="1" lang="en" sz="1637">
                <a:solidFill>
                  <a:srgbClr val="FFFFFF"/>
                </a:solidFill>
                <a:latin typeface="Open Sans"/>
                <a:ea typeface="Open Sans"/>
                <a:cs typeface="Open Sans"/>
                <a:sym typeface="Open Sans"/>
              </a:rPr>
              <a:t>C</a:t>
            </a:r>
            <a:endParaRPr sz="1637">
              <a:latin typeface="Open Sans"/>
              <a:ea typeface="Open Sans"/>
              <a:cs typeface="Open Sans"/>
              <a:sym typeface="Open Sans"/>
            </a:endParaRPr>
          </a:p>
        </p:txBody>
      </p:sp>
      <p:sp>
        <p:nvSpPr>
          <p:cNvPr id="684" name="Google Shape;684;p39"/>
          <p:cNvSpPr txBox="1"/>
          <p:nvPr/>
        </p:nvSpPr>
        <p:spPr>
          <a:xfrm>
            <a:off x="640917" y="1294596"/>
            <a:ext cx="5488200" cy="2763900"/>
          </a:xfrm>
          <a:prstGeom prst="rect">
            <a:avLst/>
          </a:prstGeom>
          <a:noFill/>
          <a:ln>
            <a:noFill/>
          </a:ln>
        </p:spPr>
        <p:txBody>
          <a:bodyPr anchorCtr="0" anchor="t" bIns="0" lIns="0" spcFirstLastPara="1" rIns="0" wrap="square" tIns="8150">
            <a:spAutoFit/>
          </a:bodyPr>
          <a:lstStyle/>
          <a:p>
            <a:pPr indent="0" lvl="0" marL="529441" marR="37816" rtl="0" algn="l">
              <a:lnSpc>
                <a:spcPct val="101800"/>
              </a:lnSpc>
              <a:spcBef>
                <a:spcPts val="0"/>
              </a:spcBef>
              <a:spcAft>
                <a:spcPts val="0"/>
              </a:spcAft>
              <a:buNone/>
            </a:pPr>
            <a:r>
              <a:rPr lang="en" sz="1191">
                <a:solidFill>
                  <a:srgbClr val="57585B"/>
                </a:solidFill>
                <a:latin typeface="Open Sans"/>
                <a:ea typeface="Open Sans"/>
                <a:cs typeface="Open Sans"/>
                <a:sym typeface="Open Sans"/>
              </a:rPr>
              <a:t>Your group’s goal is to pass the satoshis from one person’s wallet to another using the Lightning Network until they reach the last person in the group.</a:t>
            </a:r>
            <a:endParaRPr sz="1191">
              <a:latin typeface="Open Sans"/>
              <a:ea typeface="Open Sans"/>
              <a:cs typeface="Open Sans"/>
              <a:sym typeface="Open Sans"/>
            </a:endParaRPr>
          </a:p>
          <a:p>
            <a:pPr indent="0" lvl="0" marL="0" rtl="0" algn="l">
              <a:lnSpc>
                <a:spcPct val="100000"/>
              </a:lnSpc>
              <a:spcBef>
                <a:spcPts val="0"/>
              </a:spcBef>
              <a:spcAft>
                <a:spcPts val="0"/>
              </a:spcAft>
              <a:buNone/>
            </a:pPr>
            <a:r>
              <a:t/>
            </a:r>
            <a:endParaRPr sz="1042">
              <a:latin typeface="Open Sans"/>
              <a:ea typeface="Open Sans"/>
              <a:cs typeface="Open Sans"/>
              <a:sym typeface="Open Sans"/>
            </a:endParaRPr>
          </a:p>
          <a:p>
            <a:pPr indent="0" lvl="0" marL="529441" marR="0" rtl="0" algn="l">
              <a:lnSpc>
                <a:spcPct val="101800"/>
              </a:lnSpc>
              <a:spcBef>
                <a:spcPts val="0"/>
              </a:spcBef>
              <a:spcAft>
                <a:spcPts val="0"/>
              </a:spcAft>
              <a:buNone/>
            </a:pPr>
            <a:r>
              <a:rPr lang="en" sz="1191">
                <a:solidFill>
                  <a:srgbClr val="57585B"/>
                </a:solidFill>
                <a:latin typeface="Open Sans"/>
                <a:ea typeface="Open Sans"/>
                <a:cs typeface="Open Sans"/>
                <a:sym typeface="Open Sans"/>
              </a:rPr>
              <a:t>To send satoshis to another person, open your wallet and follow the instructions for making a payment. You will need to provide the recipient’s Lightning invoice or scan a QR code and enter the amount of satoshis you want to send.</a:t>
            </a:r>
            <a:endParaRPr sz="1191">
              <a:latin typeface="Open Sans"/>
              <a:ea typeface="Open Sans"/>
              <a:cs typeface="Open Sans"/>
              <a:sym typeface="Open Sans"/>
            </a:endParaRPr>
          </a:p>
          <a:p>
            <a:pPr indent="0" lvl="0" marL="529441" marR="302538" rtl="0" algn="l">
              <a:lnSpc>
                <a:spcPct val="101800"/>
              </a:lnSpc>
              <a:spcBef>
                <a:spcPts val="1191"/>
              </a:spcBef>
              <a:spcAft>
                <a:spcPts val="0"/>
              </a:spcAft>
              <a:buNone/>
            </a:pPr>
            <a:r>
              <a:rPr lang="en" sz="1191">
                <a:solidFill>
                  <a:srgbClr val="57585B"/>
                </a:solidFill>
                <a:latin typeface="Open Sans"/>
                <a:ea typeface="Open Sans"/>
                <a:cs typeface="Open Sans"/>
                <a:sym typeface="Open Sans"/>
              </a:rPr>
              <a:t>If your group is the first to successfully send the satoshis to the last person, you win! (And get to keep the sats).</a:t>
            </a:r>
            <a:endParaRPr sz="1191">
              <a:latin typeface="Open Sans"/>
              <a:ea typeface="Open Sans"/>
              <a:cs typeface="Open Sans"/>
              <a:sym typeface="Open Sans"/>
            </a:endParaRPr>
          </a:p>
          <a:p>
            <a:pPr indent="0" lvl="0" marL="0" rtl="0" algn="l">
              <a:lnSpc>
                <a:spcPct val="100000"/>
              </a:lnSpc>
              <a:spcBef>
                <a:spcPts val="0"/>
              </a:spcBef>
              <a:spcAft>
                <a:spcPts val="0"/>
              </a:spcAft>
              <a:buNone/>
            </a:pPr>
            <a:r>
              <a:t/>
            </a:r>
            <a:endParaRPr sz="1339">
              <a:latin typeface="Open Sans"/>
              <a:ea typeface="Open Sans"/>
              <a:cs typeface="Open Sans"/>
              <a:sym typeface="Open Sans"/>
            </a:endParaRPr>
          </a:p>
          <a:p>
            <a:pPr indent="0" lvl="0" marL="0" marR="207994" rtl="0" algn="l">
              <a:lnSpc>
                <a:spcPct val="101800"/>
              </a:lnSpc>
              <a:spcBef>
                <a:spcPts val="0"/>
              </a:spcBef>
              <a:spcAft>
                <a:spcPts val="0"/>
              </a:spcAft>
              <a:buNone/>
            </a:pPr>
            <a:r>
              <a:rPr b="1" lang="en" sz="1191">
                <a:solidFill>
                  <a:srgbClr val="241B54"/>
                </a:solidFill>
                <a:latin typeface="Open Sans"/>
                <a:ea typeface="Open Sans"/>
                <a:cs typeface="Open Sans"/>
                <a:sym typeface="Open Sans"/>
              </a:rPr>
              <a:t>Discuss any difficulties your group had with the activity. Was sending a transaction easy, fast, and inexpensive? Do you think the Lightning Network is easy to use and understand?</a:t>
            </a:r>
            <a:endParaRPr sz="1191">
              <a:latin typeface="Open Sans"/>
              <a:ea typeface="Open Sans"/>
              <a:cs typeface="Open Sans"/>
              <a:sym typeface="Open Sans"/>
            </a:endParaRPr>
          </a:p>
        </p:txBody>
      </p:sp>
      <p:pic>
        <p:nvPicPr>
          <p:cNvPr id="685" name="Google Shape;685;p39"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0" l="0" r="0" t="0"/>
          <a:stretch/>
        </p:blipFill>
        <p:spPr>
          <a:xfrm>
            <a:off x="0" y="0"/>
            <a:ext cx="9143357" cy="5143139"/>
          </a:xfrm>
          <a:prstGeom prst="rect">
            <a:avLst/>
          </a:prstGeom>
          <a:noFill/>
          <a:ln>
            <a:noFill/>
          </a:ln>
        </p:spPr>
      </p:pic>
      <p:sp>
        <p:nvSpPr>
          <p:cNvPr id="145" name="Google Shape;145;p22"/>
          <p:cNvSpPr txBox="1"/>
          <p:nvPr>
            <p:ph type="title"/>
          </p:nvPr>
        </p:nvSpPr>
        <p:spPr>
          <a:xfrm>
            <a:off x="1075051" y="1638429"/>
            <a:ext cx="6993900" cy="18663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0"/>
              </a:spcBef>
              <a:spcAft>
                <a:spcPts val="0"/>
              </a:spcAft>
              <a:buNone/>
            </a:pPr>
            <a:r>
              <a:rPr b="0" lang="en" sz="2600">
                <a:latin typeface="Montserrat Light"/>
                <a:ea typeface="Montserrat Light"/>
                <a:cs typeface="Montserrat Light"/>
                <a:sym typeface="Montserrat Light"/>
              </a:rPr>
              <a:t>Chapter #4</a:t>
            </a:r>
            <a:endParaRPr b="0" sz="2600">
              <a:latin typeface="Montserrat Light"/>
              <a:ea typeface="Montserrat Light"/>
              <a:cs typeface="Montserrat Light"/>
              <a:sym typeface="Montserrat Light"/>
            </a:endParaRPr>
          </a:p>
          <a:p>
            <a:pPr indent="0" lvl="0" marL="0" rtl="0" algn="ctr">
              <a:lnSpc>
                <a:spcPct val="100000"/>
              </a:lnSpc>
              <a:spcBef>
                <a:spcPts val="1000"/>
              </a:spcBef>
              <a:spcAft>
                <a:spcPts val="0"/>
              </a:spcAft>
              <a:buNone/>
            </a:pPr>
            <a:r>
              <a:rPr lang="en" sz="4300">
                <a:latin typeface="Montserrat"/>
                <a:ea typeface="Montserrat"/>
                <a:cs typeface="Montserrat"/>
                <a:sym typeface="Montserrat"/>
              </a:rPr>
              <a:t>The Lightning Network</a:t>
            </a:r>
            <a:endParaRPr sz="4300">
              <a:latin typeface="Montserrat"/>
              <a:ea typeface="Montserrat"/>
              <a:cs typeface="Montserrat"/>
              <a:sym typeface="Montserrat"/>
            </a:endParaRPr>
          </a:p>
          <a:p>
            <a:pPr indent="0" lvl="0" marL="0" rtl="0" algn="ctr">
              <a:lnSpc>
                <a:spcPct val="100000"/>
              </a:lnSpc>
              <a:spcBef>
                <a:spcPts val="0"/>
              </a:spcBef>
              <a:spcAft>
                <a:spcPts val="0"/>
              </a:spcAft>
              <a:buNone/>
            </a:pPr>
            <a:r>
              <a:rPr b="0" lang="en" sz="2400">
                <a:latin typeface="Montserrat"/>
                <a:ea typeface="Montserrat"/>
                <a:cs typeface="Montserrat"/>
                <a:sym typeface="Montserrat"/>
              </a:rPr>
              <a:t>Using Bitcoin in Your Daily Life</a:t>
            </a:r>
            <a:endParaRPr b="0" sz="2400">
              <a:latin typeface="Montserrat"/>
              <a:ea typeface="Montserrat"/>
              <a:cs typeface="Montserrat"/>
              <a:sym typeface="Montserrat"/>
            </a:endParaRPr>
          </a:p>
          <a:p>
            <a:pPr indent="0" lvl="0" marL="0" rtl="0" algn="ctr">
              <a:lnSpc>
                <a:spcPct val="100000"/>
              </a:lnSpc>
              <a:spcBef>
                <a:spcPts val="0"/>
              </a:spcBef>
              <a:spcAft>
                <a:spcPts val="0"/>
              </a:spcAft>
              <a:buNone/>
            </a:pPr>
            <a:r>
              <a:t/>
            </a:r>
            <a:endParaRPr b="0" sz="1800">
              <a:latin typeface="Montserrat"/>
              <a:ea typeface="Montserrat"/>
              <a:cs typeface="Montserrat"/>
              <a:sym typeface="Montserrat"/>
            </a:endParaRPr>
          </a:p>
        </p:txBody>
      </p:sp>
      <p:grpSp>
        <p:nvGrpSpPr>
          <p:cNvPr id="146" name="Google Shape;146;p22"/>
          <p:cNvGrpSpPr/>
          <p:nvPr/>
        </p:nvGrpSpPr>
        <p:grpSpPr>
          <a:xfrm>
            <a:off x="0" y="0"/>
            <a:ext cx="9143611" cy="5143414"/>
            <a:chOff x="0" y="0"/>
            <a:chExt cx="20104685" cy="11309178"/>
          </a:xfrm>
        </p:grpSpPr>
        <p:pic>
          <p:nvPicPr>
            <p:cNvPr id="147" name="Google Shape;147;p22"/>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48" name="Google Shape;148;p2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49" name="Google Shape;149;p2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50" name="Google Shape;150;p2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1" name="Google Shape;151;p2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52" name="Google Shape;152;p2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53" name="Google Shape;153;p2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54" name="Google Shape;154;p2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55" name="Google Shape;155;p2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56" name="Google Shape;156;p2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57" name="Google Shape;157;p2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8" name="Google Shape;158;p2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59" name="Google Shape;159;p2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0" name="Google Shape;160;p2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61" name="Google Shape;161;p2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62" name="Google Shape;162;p2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63" name="Google Shape;163;p2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4" name="Google Shape;164;p2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65" name="Google Shape;165;p2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66" name="Google Shape;166;p2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67" name="Google Shape;167;p2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68" name="Google Shape;168;p22"/>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9" name="Google Shape;169;p2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70" name="Google Shape;170;p2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1" name="Google Shape;171;p22"/>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72" name="Google Shape;172;p2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3" name="Google Shape;173;p2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74" name="Google Shape;174;p22"/>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75" name="Google Shape;175;p22"/>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76" name="Google Shape;176;p2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7" name="Google Shape;177;p2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78" name="Google Shape;178;p2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9" name="Google Shape;179;p2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80" name="Google Shape;180;p2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81" name="Google Shape;181;p2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82" name="Google Shape;182;p22"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9" name="Shape 689"/>
        <p:cNvGrpSpPr/>
        <p:nvPr/>
      </p:nvGrpSpPr>
      <p:grpSpPr>
        <a:xfrm>
          <a:off x="0" y="0"/>
          <a:ext cx="0" cy="0"/>
          <a:chOff x="0" y="0"/>
          <a:chExt cx="0" cy="0"/>
        </a:xfrm>
      </p:grpSpPr>
      <p:grpSp>
        <p:nvGrpSpPr>
          <p:cNvPr id="690" name="Google Shape;690;p40"/>
          <p:cNvGrpSpPr/>
          <p:nvPr/>
        </p:nvGrpSpPr>
        <p:grpSpPr>
          <a:xfrm>
            <a:off x="0" y="0"/>
            <a:ext cx="9143346" cy="848926"/>
            <a:chOff x="0" y="0"/>
            <a:chExt cx="20104102" cy="1866592"/>
          </a:xfrm>
        </p:grpSpPr>
        <p:pic>
          <p:nvPicPr>
            <p:cNvPr id="691" name="Google Shape;691;p40"/>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692" name="Google Shape;692;p40"/>
            <p:cNvPicPr preferRelativeResize="0"/>
            <p:nvPr/>
          </p:nvPicPr>
          <p:blipFill rotWithShape="1">
            <a:blip r:embed="rId4">
              <a:alphaModFix/>
            </a:blip>
            <a:srcRect b="0" l="0" r="0" t="0"/>
            <a:stretch/>
          </p:blipFill>
          <p:spPr>
            <a:xfrm>
              <a:off x="571291" y="58636"/>
              <a:ext cx="14283960" cy="1751569"/>
            </a:xfrm>
            <a:prstGeom prst="rect">
              <a:avLst/>
            </a:prstGeom>
            <a:noFill/>
            <a:ln>
              <a:noFill/>
            </a:ln>
          </p:spPr>
        </p:pic>
      </p:grpSp>
      <p:sp>
        <p:nvSpPr>
          <p:cNvPr id="693" name="Google Shape;693;p40"/>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694" name="Google Shape;694;p40"/>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695" name="Google Shape;695;p40"/>
          <p:cNvSpPr txBox="1"/>
          <p:nvPr>
            <p:ph idx="1" type="body"/>
          </p:nvPr>
        </p:nvSpPr>
        <p:spPr>
          <a:xfrm>
            <a:off x="508002" y="1079430"/>
            <a:ext cx="3884700" cy="23325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a:latin typeface="Montserrat"/>
                <a:ea typeface="Montserrat"/>
                <a:cs typeface="Montserrat"/>
                <a:sym typeface="Montserrat"/>
              </a:rPr>
              <a:t>Buying Coffee and Groceries</a:t>
            </a:r>
            <a:endParaRPr>
              <a:latin typeface="Montserrat"/>
              <a:ea typeface="Montserrat"/>
              <a:cs typeface="Montserrat"/>
              <a:sym typeface="Montserrat"/>
            </a:endParaRPr>
          </a:p>
          <a:p>
            <a:pPr indent="0" lvl="0" marL="0" rtl="0" algn="l">
              <a:lnSpc>
                <a:spcPct val="100000"/>
              </a:lnSpc>
              <a:spcBef>
                <a:spcPts val="0"/>
              </a:spcBef>
              <a:spcAft>
                <a:spcPts val="0"/>
              </a:spcAft>
              <a:buNone/>
            </a:pPr>
            <a:r>
              <a:rPr lang="en">
                <a:latin typeface="Montserrat"/>
                <a:ea typeface="Montserrat"/>
                <a:cs typeface="Montserrat"/>
                <a:sym typeface="Montserrat"/>
              </a:rPr>
              <a:t>with Bitcoin</a:t>
            </a:r>
            <a:endParaRPr>
              <a:latin typeface="Montserrat"/>
              <a:ea typeface="Montserrat"/>
              <a:cs typeface="Montserrat"/>
              <a:sym typeface="Montserrat"/>
            </a:endParaRPr>
          </a:p>
          <a:p>
            <a:pPr indent="0" lvl="0" marL="12700" marR="0" rtl="0" algn="l">
              <a:lnSpc>
                <a:spcPct val="101800"/>
              </a:lnSpc>
              <a:spcBef>
                <a:spcPts val="900"/>
              </a:spcBef>
              <a:spcAft>
                <a:spcPts val="0"/>
              </a:spcAft>
              <a:buNone/>
            </a:pPr>
            <a:r>
              <a:rPr b="0" i="0" lang="en" sz="1000">
                <a:solidFill>
                  <a:srgbClr val="57585B"/>
                </a:solidFill>
                <a:latin typeface="Montserrat"/>
                <a:ea typeface="Montserrat"/>
                <a:cs typeface="Montserrat"/>
                <a:sym typeface="Montserrat"/>
              </a:rPr>
              <a:t>Have you ever wondered if you could use bitcoins to buy your daily cup of coffee or stock up on groceries? Turns out you can. There are many options, both online and in person, that let you pay with bitcoins. We’ll explore some of those options and tools that will help you find local stores so you can spend bitcoins.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12700" marR="88900" rtl="0" algn="l">
              <a:lnSpc>
                <a:spcPct val="101800"/>
              </a:lnSpc>
              <a:spcBef>
                <a:spcPts val="0"/>
              </a:spcBef>
              <a:spcAft>
                <a:spcPts val="0"/>
              </a:spcAft>
              <a:buNone/>
            </a:pPr>
            <a:r>
              <a:rPr b="0" i="0" lang="en" sz="1000">
                <a:solidFill>
                  <a:srgbClr val="57585B"/>
                </a:solidFill>
                <a:latin typeface="Montserrat"/>
                <a:ea typeface="Montserrat"/>
                <a:cs typeface="Montserrat"/>
                <a:sym typeface="Montserrat"/>
              </a:rPr>
              <a:t>Even though paying with a credit card or an app can seem easy to understand for the person paying, the processing of the payment is actually very complex and involves many different parties.</a:t>
            </a:r>
            <a:endParaRPr sz="1000">
              <a:latin typeface="Montserrat"/>
              <a:ea typeface="Montserrat"/>
              <a:cs typeface="Montserrat"/>
              <a:sym typeface="Montserrat"/>
            </a:endParaRPr>
          </a:p>
        </p:txBody>
      </p:sp>
      <p:grpSp>
        <p:nvGrpSpPr>
          <p:cNvPr id="696" name="Google Shape;696;p40"/>
          <p:cNvGrpSpPr/>
          <p:nvPr/>
        </p:nvGrpSpPr>
        <p:grpSpPr>
          <a:xfrm>
            <a:off x="4690388" y="1079415"/>
            <a:ext cx="3939468" cy="2450391"/>
            <a:chOff x="1123093" y="2901794"/>
            <a:chExt cx="2721755" cy="1692961"/>
          </a:xfrm>
        </p:grpSpPr>
        <p:pic>
          <p:nvPicPr>
            <p:cNvPr id="697" name="Google Shape;697;p40"/>
            <p:cNvPicPr preferRelativeResize="0"/>
            <p:nvPr/>
          </p:nvPicPr>
          <p:blipFill rotWithShape="1">
            <a:blip r:embed="rId6">
              <a:alphaModFix/>
            </a:blip>
            <a:srcRect b="0" l="0" r="0" t="0"/>
            <a:stretch/>
          </p:blipFill>
          <p:spPr>
            <a:xfrm>
              <a:off x="1123093" y="2901794"/>
              <a:ext cx="2721755" cy="1692961"/>
            </a:xfrm>
            <a:prstGeom prst="rect">
              <a:avLst/>
            </a:prstGeom>
            <a:noFill/>
            <a:ln>
              <a:noFill/>
            </a:ln>
          </p:spPr>
        </p:pic>
        <p:sp>
          <p:nvSpPr>
            <p:cNvPr id="698" name="Google Shape;698;p40"/>
            <p:cNvSpPr txBox="1"/>
            <p:nvPr/>
          </p:nvSpPr>
          <p:spPr>
            <a:xfrm>
              <a:off x="1364893" y="2994887"/>
              <a:ext cx="1701000" cy="345300"/>
            </a:xfrm>
            <a:prstGeom prst="rect">
              <a:avLst/>
            </a:prstGeom>
            <a:noFill/>
            <a:ln>
              <a:noFill/>
            </a:ln>
          </p:spPr>
          <p:txBody>
            <a:bodyPr anchorCtr="0" anchor="t" bIns="0" lIns="0" spcFirstLastPara="1" rIns="0" wrap="square" tIns="9625">
              <a:spAutoFit/>
            </a:bodyPr>
            <a:lstStyle/>
            <a:p>
              <a:pPr indent="0" lvl="0" marL="0" rtl="0" algn="l">
                <a:lnSpc>
                  <a:spcPct val="100000"/>
                </a:lnSpc>
                <a:spcBef>
                  <a:spcPts val="0"/>
                </a:spcBef>
                <a:spcAft>
                  <a:spcPts val="0"/>
                </a:spcAft>
                <a:buNone/>
              </a:pPr>
              <a:r>
                <a:rPr b="1" lang="en" sz="1592">
                  <a:solidFill>
                    <a:srgbClr val="FFFFFF"/>
                  </a:solidFill>
                  <a:latin typeface="Trebuchet MS"/>
                  <a:ea typeface="Trebuchet MS"/>
                  <a:cs typeface="Trebuchet MS"/>
                  <a:sym typeface="Trebuchet MS"/>
                </a:rPr>
                <a:t>How Payment Processing Works</a:t>
              </a:r>
              <a:endParaRPr sz="1592">
                <a:latin typeface="Trebuchet MS"/>
                <a:ea typeface="Trebuchet MS"/>
                <a:cs typeface="Trebuchet MS"/>
                <a:sym typeface="Trebuchet MS"/>
              </a:endParaRPr>
            </a:p>
          </p:txBody>
        </p:sp>
        <p:sp>
          <p:nvSpPr>
            <p:cNvPr id="699" name="Google Shape;699;p40"/>
            <p:cNvSpPr txBox="1"/>
            <p:nvPr/>
          </p:nvSpPr>
          <p:spPr>
            <a:xfrm>
              <a:off x="1243038" y="3573195"/>
              <a:ext cx="2889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Customer</a:t>
              </a:r>
              <a:endParaRPr sz="578">
                <a:latin typeface="Montserrat"/>
                <a:ea typeface="Montserrat"/>
                <a:cs typeface="Montserrat"/>
                <a:sym typeface="Montserrat"/>
              </a:endParaRPr>
            </a:p>
          </p:txBody>
        </p:sp>
        <p:sp>
          <p:nvSpPr>
            <p:cNvPr id="700" name="Google Shape;700;p40"/>
            <p:cNvSpPr txBox="1"/>
            <p:nvPr/>
          </p:nvSpPr>
          <p:spPr>
            <a:xfrm>
              <a:off x="1780396" y="3573195"/>
              <a:ext cx="3156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Merchant</a:t>
              </a:r>
              <a:endParaRPr sz="578">
                <a:latin typeface="Montserrat"/>
                <a:ea typeface="Montserrat"/>
                <a:cs typeface="Montserrat"/>
                <a:sym typeface="Montserrat"/>
              </a:endParaRPr>
            </a:p>
          </p:txBody>
        </p:sp>
        <p:sp>
          <p:nvSpPr>
            <p:cNvPr id="701" name="Google Shape;701;p40"/>
            <p:cNvSpPr txBox="1"/>
            <p:nvPr/>
          </p:nvSpPr>
          <p:spPr>
            <a:xfrm>
              <a:off x="2246235" y="3573195"/>
              <a:ext cx="5475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Payment Gateway</a:t>
              </a:r>
              <a:endParaRPr sz="578">
                <a:latin typeface="Montserrat"/>
                <a:ea typeface="Montserrat"/>
                <a:cs typeface="Montserrat"/>
                <a:sym typeface="Montserrat"/>
              </a:endParaRPr>
            </a:p>
          </p:txBody>
        </p:sp>
        <p:sp>
          <p:nvSpPr>
            <p:cNvPr id="702" name="Google Shape;702;p40"/>
            <p:cNvSpPr txBox="1"/>
            <p:nvPr/>
          </p:nvSpPr>
          <p:spPr>
            <a:xfrm>
              <a:off x="2882775" y="3573195"/>
              <a:ext cx="2889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Processor</a:t>
              </a:r>
              <a:endParaRPr sz="578">
                <a:latin typeface="Montserrat"/>
                <a:ea typeface="Montserrat"/>
                <a:cs typeface="Montserrat"/>
                <a:sym typeface="Montserrat"/>
              </a:endParaRPr>
            </a:p>
          </p:txBody>
        </p:sp>
        <p:sp>
          <p:nvSpPr>
            <p:cNvPr id="703" name="Google Shape;703;p40"/>
            <p:cNvSpPr txBox="1"/>
            <p:nvPr/>
          </p:nvSpPr>
          <p:spPr>
            <a:xfrm>
              <a:off x="3495600" y="3940560"/>
              <a:ext cx="288900" cy="141000"/>
            </a:xfrm>
            <a:prstGeom prst="rect">
              <a:avLst/>
            </a:prstGeom>
            <a:noFill/>
            <a:ln>
              <a:noFill/>
            </a:ln>
          </p:spPr>
          <p:txBody>
            <a:bodyPr anchorCtr="0" anchor="t" bIns="0" lIns="0" spcFirstLastPara="1" rIns="0" wrap="square" tIns="16725">
              <a:spAutoFit/>
            </a:bodyPr>
            <a:lstStyle/>
            <a:p>
              <a:pPr indent="73527" lvl="0" marL="0" marR="0" rtl="0" algn="l">
                <a:lnSpc>
                  <a:spcPct val="110000"/>
                </a:lnSpc>
                <a:spcBef>
                  <a:spcPts val="0"/>
                </a:spcBef>
                <a:spcAft>
                  <a:spcPts val="0"/>
                </a:spcAft>
                <a:buNone/>
              </a:pPr>
              <a:r>
                <a:rPr b="1" lang="en" sz="578">
                  <a:solidFill>
                    <a:srgbClr val="221F1F"/>
                  </a:solidFill>
                  <a:latin typeface="Montserrat"/>
                  <a:ea typeface="Montserrat"/>
                  <a:cs typeface="Montserrat"/>
                  <a:sym typeface="Montserrat"/>
                </a:rPr>
                <a:t>Card Network</a:t>
              </a:r>
              <a:endParaRPr sz="578">
                <a:latin typeface="Montserrat"/>
                <a:ea typeface="Montserrat"/>
                <a:cs typeface="Montserrat"/>
                <a:sym typeface="Montserrat"/>
              </a:endParaRPr>
            </a:p>
          </p:txBody>
        </p:sp>
        <p:sp>
          <p:nvSpPr>
            <p:cNvPr id="704" name="Google Shape;704;p40"/>
            <p:cNvSpPr txBox="1"/>
            <p:nvPr/>
          </p:nvSpPr>
          <p:spPr>
            <a:xfrm>
              <a:off x="2573581" y="4006644"/>
              <a:ext cx="4002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Issuing Bank</a:t>
              </a:r>
              <a:endParaRPr sz="578">
                <a:latin typeface="Montserrat"/>
                <a:ea typeface="Montserrat"/>
                <a:cs typeface="Montserrat"/>
                <a:sym typeface="Montserrat"/>
              </a:endParaRPr>
            </a:p>
          </p:txBody>
        </p:sp>
        <p:sp>
          <p:nvSpPr>
            <p:cNvPr id="705" name="Google Shape;705;p40"/>
            <p:cNvSpPr txBox="1"/>
            <p:nvPr/>
          </p:nvSpPr>
          <p:spPr>
            <a:xfrm>
              <a:off x="2013508" y="4006644"/>
              <a:ext cx="4002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Card Network</a:t>
              </a:r>
              <a:endParaRPr sz="578">
                <a:latin typeface="Montserrat"/>
                <a:ea typeface="Montserrat"/>
                <a:cs typeface="Montserrat"/>
                <a:sym typeface="Montserrat"/>
              </a:endParaRPr>
            </a:p>
          </p:txBody>
        </p:sp>
        <p:sp>
          <p:nvSpPr>
            <p:cNvPr id="706" name="Google Shape;706;p40"/>
            <p:cNvSpPr txBox="1"/>
            <p:nvPr/>
          </p:nvSpPr>
          <p:spPr>
            <a:xfrm>
              <a:off x="2322068" y="4442685"/>
              <a:ext cx="380100" cy="67800"/>
            </a:xfrm>
            <a:prstGeom prst="rect">
              <a:avLst/>
            </a:prstGeom>
            <a:noFill/>
            <a:ln>
              <a:noFill/>
            </a:ln>
          </p:spPr>
          <p:txBody>
            <a:bodyPr anchorCtr="0" anchor="t" bIns="0" lIns="0" spcFirstLastPara="1" rIns="0" wrap="square" tIns="8750">
              <a:spAutoFit/>
            </a:bodyPr>
            <a:lstStyle/>
            <a:p>
              <a:pPr indent="0" lvl="0" marL="0" rtl="0" algn="l">
                <a:lnSpc>
                  <a:spcPct val="100000"/>
                </a:lnSpc>
                <a:spcBef>
                  <a:spcPts val="0"/>
                </a:spcBef>
                <a:spcAft>
                  <a:spcPts val="0"/>
                </a:spcAft>
                <a:buNone/>
              </a:pPr>
              <a:r>
                <a:rPr b="1" lang="en" sz="578">
                  <a:solidFill>
                    <a:srgbClr val="221F1F"/>
                  </a:solidFill>
                  <a:latin typeface="Montserrat"/>
                  <a:ea typeface="Montserrat"/>
                  <a:cs typeface="Montserrat"/>
                  <a:sym typeface="Montserrat"/>
                </a:rPr>
                <a:t>Merchant</a:t>
              </a:r>
              <a:endParaRPr sz="578">
                <a:latin typeface="Montserrat"/>
                <a:ea typeface="Montserrat"/>
                <a:cs typeface="Montserrat"/>
                <a:sym typeface="Montserrat"/>
              </a:endParaRPr>
            </a:p>
          </p:txBody>
        </p:sp>
        <p:sp>
          <p:nvSpPr>
            <p:cNvPr id="707" name="Google Shape;707;p40"/>
            <p:cNvSpPr txBox="1"/>
            <p:nvPr/>
          </p:nvSpPr>
          <p:spPr>
            <a:xfrm>
              <a:off x="1461590" y="4404789"/>
              <a:ext cx="288900" cy="141000"/>
            </a:xfrm>
            <a:prstGeom prst="rect">
              <a:avLst/>
            </a:prstGeom>
            <a:noFill/>
            <a:ln>
              <a:noFill/>
            </a:ln>
          </p:spPr>
          <p:txBody>
            <a:bodyPr anchorCtr="0" anchor="t" bIns="0" lIns="0" spcFirstLastPara="1" rIns="0" wrap="square" tIns="16725">
              <a:spAutoFit/>
            </a:bodyPr>
            <a:lstStyle/>
            <a:p>
              <a:pPr indent="-73527" lvl="0" marL="73527" marR="0" rtl="0" algn="l">
                <a:lnSpc>
                  <a:spcPct val="110000"/>
                </a:lnSpc>
                <a:spcBef>
                  <a:spcPts val="0"/>
                </a:spcBef>
                <a:spcAft>
                  <a:spcPts val="0"/>
                </a:spcAft>
                <a:buNone/>
              </a:pPr>
              <a:r>
                <a:rPr b="1" lang="en" sz="578">
                  <a:solidFill>
                    <a:srgbClr val="221F1F"/>
                  </a:solidFill>
                  <a:latin typeface="Montserrat"/>
                  <a:ea typeface="Montserrat"/>
                  <a:cs typeface="Montserrat"/>
                  <a:sym typeface="Montserrat"/>
                </a:rPr>
                <a:t>Merchant</a:t>
              </a:r>
              <a:endParaRPr b="1" sz="578">
                <a:solidFill>
                  <a:srgbClr val="221F1F"/>
                </a:solidFill>
                <a:latin typeface="Montserrat"/>
                <a:ea typeface="Montserrat"/>
                <a:cs typeface="Montserrat"/>
                <a:sym typeface="Montserrat"/>
              </a:endParaRPr>
            </a:p>
            <a:p>
              <a:pPr indent="-73527" lvl="0" marL="73527" marR="0" rtl="0" algn="l">
                <a:lnSpc>
                  <a:spcPct val="110000"/>
                </a:lnSpc>
                <a:spcBef>
                  <a:spcPts val="0"/>
                </a:spcBef>
                <a:spcAft>
                  <a:spcPts val="0"/>
                </a:spcAft>
                <a:buNone/>
              </a:pPr>
              <a:r>
                <a:rPr b="1" lang="en" sz="578">
                  <a:solidFill>
                    <a:srgbClr val="221F1F"/>
                  </a:solidFill>
                  <a:latin typeface="Montserrat"/>
                  <a:ea typeface="Montserrat"/>
                  <a:cs typeface="Montserrat"/>
                  <a:sym typeface="Montserrat"/>
                </a:rPr>
                <a:t>Bank</a:t>
              </a:r>
              <a:endParaRPr sz="578">
                <a:latin typeface="Montserrat"/>
                <a:ea typeface="Montserrat"/>
                <a:cs typeface="Montserrat"/>
                <a:sym typeface="Montserrat"/>
              </a:endParaRPr>
            </a:p>
          </p:txBody>
        </p:sp>
      </p:grpSp>
      <p:pic>
        <p:nvPicPr>
          <p:cNvPr id="708" name="Google Shape;708;p40"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2" name="Shape 712"/>
        <p:cNvGrpSpPr/>
        <p:nvPr/>
      </p:nvGrpSpPr>
      <p:grpSpPr>
        <a:xfrm>
          <a:off x="0" y="0"/>
          <a:ext cx="0" cy="0"/>
          <a:chOff x="0" y="0"/>
          <a:chExt cx="0" cy="0"/>
        </a:xfrm>
      </p:grpSpPr>
      <p:pic>
        <p:nvPicPr>
          <p:cNvPr id="713" name="Google Shape;713;p41"/>
          <p:cNvPicPr preferRelativeResize="0"/>
          <p:nvPr/>
        </p:nvPicPr>
        <p:blipFill rotWithShape="1">
          <a:blip r:embed="rId3">
            <a:alphaModFix/>
          </a:blip>
          <a:srcRect b="0" l="0" r="0" t="0"/>
          <a:stretch/>
        </p:blipFill>
        <p:spPr>
          <a:xfrm>
            <a:off x="8564375" y="4846705"/>
            <a:ext cx="65270" cy="65279"/>
          </a:xfrm>
          <a:prstGeom prst="rect">
            <a:avLst/>
          </a:prstGeom>
          <a:noFill/>
          <a:ln>
            <a:noFill/>
          </a:ln>
        </p:spPr>
      </p:pic>
      <p:grpSp>
        <p:nvGrpSpPr>
          <p:cNvPr id="714" name="Google Shape;714;p41"/>
          <p:cNvGrpSpPr/>
          <p:nvPr/>
        </p:nvGrpSpPr>
        <p:grpSpPr>
          <a:xfrm>
            <a:off x="0" y="0"/>
            <a:ext cx="9143346" cy="848926"/>
            <a:chOff x="0" y="0"/>
            <a:chExt cx="20104102" cy="1866592"/>
          </a:xfrm>
        </p:grpSpPr>
        <p:pic>
          <p:nvPicPr>
            <p:cNvPr id="715" name="Google Shape;715;p41"/>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716" name="Google Shape;716;p41"/>
            <p:cNvPicPr preferRelativeResize="0"/>
            <p:nvPr/>
          </p:nvPicPr>
          <p:blipFill rotWithShape="1">
            <a:blip r:embed="rId5">
              <a:alphaModFix/>
            </a:blip>
            <a:srcRect b="0" l="0" r="0" t="0"/>
            <a:stretch/>
          </p:blipFill>
          <p:spPr>
            <a:xfrm>
              <a:off x="571291" y="58636"/>
              <a:ext cx="14283960" cy="1751569"/>
            </a:xfrm>
            <a:prstGeom prst="rect">
              <a:avLst/>
            </a:prstGeom>
            <a:noFill/>
            <a:ln>
              <a:noFill/>
            </a:ln>
          </p:spPr>
        </p:pic>
      </p:grpSp>
      <p:sp>
        <p:nvSpPr>
          <p:cNvPr id="717" name="Google Shape;717;p41"/>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718" name="Google Shape;718;p41"/>
          <p:cNvPicPr preferRelativeResize="0"/>
          <p:nvPr/>
        </p:nvPicPr>
        <p:blipFill rotWithShape="1">
          <a:blip r:embed="rId6">
            <a:alphaModFix/>
          </a:blip>
          <a:srcRect b="0" l="0" r="0" t="0"/>
          <a:stretch/>
        </p:blipFill>
        <p:spPr>
          <a:xfrm>
            <a:off x="8050573" y="270104"/>
            <a:ext cx="579285" cy="308716"/>
          </a:xfrm>
          <a:prstGeom prst="rect">
            <a:avLst/>
          </a:prstGeom>
          <a:noFill/>
          <a:ln>
            <a:noFill/>
          </a:ln>
        </p:spPr>
      </p:pic>
      <p:sp>
        <p:nvSpPr>
          <p:cNvPr id="719" name="Google Shape;719;p41"/>
          <p:cNvSpPr txBox="1"/>
          <p:nvPr/>
        </p:nvSpPr>
        <p:spPr>
          <a:xfrm>
            <a:off x="508000" y="1093725"/>
            <a:ext cx="8121900" cy="780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When you buy things, there are many parties involved, and each party charges a fee.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For store owners,</a:t>
            </a:r>
            <a:endParaRPr sz="1000">
              <a:latin typeface="Montserrat"/>
              <a:ea typeface="Montserrat"/>
              <a:cs typeface="Montserrat"/>
              <a:sym typeface="Montserrat"/>
            </a:endParaRPr>
          </a:p>
          <a:p>
            <a:pPr indent="0" lvl="0" marL="0" marR="635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these fees can be a lot — more than 3% of the price, which is a big amount for them. And that’s not to mention currency exchange fees!</a:t>
            </a:r>
            <a:endParaRPr sz="1000">
              <a:latin typeface="Montserrat"/>
              <a:ea typeface="Montserrat"/>
              <a:cs typeface="Montserrat"/>
              <a:sym typeface="Montserrat"/>
            </a:endParaRPr>
          </a:p>
        </p:txBody>
      </p:sp>
      <p:sp>
        <p:nvSpPr>
          <p:cNvPr id="720" name="Google Shape;720;p41"/>
          <p:cNvSpPr txBox="1"/>
          <p:nvPr/>
        </p:nvSpPr>
        <p:spPr>
          <a:xfrm>
            <a:off x="508008" y="4027792"/>
            <a:ext cx="7996800" cy="6267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With Bitcoin and the Lightning Network, businesses can receive instant payments from all over the world via an open, secure, internet-native, borderless, and censorship-resistant monetary system.</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Next, we will look at a few ways merchants can easily accept payments in bitcoins.</a:t>
            </a:r>
            <a:endParaRPr sz="1000">
              <a:latin typeface="Montserrat"/>
              <a:ea typeface="Montserrat"/>
              <a:cs typeface="Montserrat"/>
              <a:sym typeface="Montserrat"/>
            </a:endParaRPr>
          </a:p>
        </p:txBody>
      </p:sp>
      <p:grpSp>
        <p:nvGrpSpPr>
          <p:cNvPr id="721" name="Google Shape;721;p41"/>
          <p:cNvGrpSpPr/>
          <p:nvPr/>
        </p:nvGrpSpPr>
        <p:grpSpPr>
          <a:xfrm>
            <a:off x="574464" y="2095301"/>
            <a:ext cx="4336161" cy="1729380"/>
            <a:chOff x="4292885" y="1963175"/>
            <a:chExt cx="4336161" cy="1729380"/>
          </a:xfrm>
        </p:grpSpPr>
        <p:sp>
          <p:nvSpPr>
            <p:cNvPr id="722" name="Google Shape;722;p41"/>
            <p:cNvSpPr txBox="1"/>
            <p:nvPr/>
          </p:nvSpPr>
          <p:spPr>
            <a:xfrm>
              <a:off x="4292885" y="1963175"/>
              <a:ext cx="2642400" cy="2100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i="1" lang="en" sz="1320">
                  <a:solidFill>
                    <a:srgbClr val="241B54"/>
                  </a:solidFill>
                  <a:latin typeface="Open Sans"/>
                  <a:ea typeface="Open Sans"/>
                  <a:cs typeface="Open Sans"/>
                  <a:sym typeface="Open Sans"/>
                </a:rPr>
                <a:t>Credit Card Processing Fees</a:t>
              </a:r>
              <a:endParaRPr sz="1320">
                <a:latin typeface="Open Sans"/>
                <a:ea typeface="Open Sans"/>
                <a:cs typeface="Open Sans"/>
                <a:sym typeface="Open Sans"/>
              </a:endParaRPr>
            </a:p>
          </p:txBody>
        </p:sp>
        <p:sp>
          <p:nvSpPr>
            <p:cNvPr id="723" name="Google Shape;723;p41"/>
            <p:cNvSpPr/>
            <p:nvPr/>
          </p:nvSpPr>
          <p:spPr>
            <a:xfrm>
              <a:off x="5023561" y="2679348"/>
              <a:ext cx="2879408" cy="0"/>
            </a:xfrm>
            <a:custGeom>
              <a:rect b="b" l="l" r="r" t="t"/>
              <a:pathLst>
                <a:path extrusionOk="0" h="120000" w="5758815">
                  <a:moveTo>
                    <a:pt x="0" y="0"/>
                  </a:moveTo>
                  <a:lnTo>
                    <a:pt x="5758515" y="0"/>
                  </a:lnTo>
                  <a:lnTo>
                    <a:pt x="0" y="0"/>
                  </a:lnTo>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sp>
          <p:nvSpPr>
            <p:cNvPr id="724" name="Google Shape;724;p41"/>
            <p:cNvSpPr txBox="1"/>
            <p:nvPr/>
          </p:nvSpPr>
          <p:spPr>
            <a:xfrm>
              <a:off x="5276642" y="3037055"/>
              <a:ext cx="568500" cy="490200"/>
            </a:xfrm>
            <a:prstGeom prst="rect">
              <a:avLst/>
            </a:prstGeom>
            <a:noFill/>
            <a:ln>
              <a:noFill/>
            </a:ln>
          </p:spPr>
          <p:txBody>
            <a:bodyPr anchorCtr="0" anchor="t" bIns="0" lIns="0" spcFirstLastPara="1" rIns="0" wrap="square" tIns="54950">
              <a:spAutoFit/>
            </a:bodyPr>
            <a:lstStyle/>
            <a:p>
              <a:pPr indent="0" lvl="0" marL="0" rtl="0" algn="ctr">
                <a:lnSpc>
                  <a:spcPct val="100000"/>
                </a:lnSpc>
                <a:spcBef>
                  <a:spcPts val="0"/>
                </a:spcBef>
                <a:spcAft>
                  <a:spcPts val="0"/>
                </a:spcAft>
                <a:buNone/>
              </a:pPr>
              <a:r>
                <a:rPr b="1" lang="en" sz="1100">
                  <a:solidFill>
                    <a:srgbClr val="241B54"/>
                  </a:solidFill>
                  <a:latin typeface="Open Sans"/>
                  <a:ea typeface="Open Sans"/>
                  <a:cs typeface="Open Sans"/>
                  <a:sym typeface="Open Sans"/>
                </a:rPr>
                <a:t>-$1.75</a:t>
              </a:r>
              <a:endParaRPr sz="1100">
                <a:latin typeface="Open Sans"/>
                <a:ea typeface="Open Sans"/>
                <a:cs typeface="Open Sans"/>
                <a:sym typeface="Open Sans"/>
              </a:endParaRPr>
            </a:p>
            <a:p>
              <a:pPr indent="0" lvl="0" marL="0" rtl="0" algn="ctr">
                <a:lnSpc>
                  <a:spcPct val="100000"/>
                </a:lnSpc>
                <a:spcBef>
                  <a:spcPts val="220"/>
                </a:spcBef>
                <a:spcAft>
                  <a:spcPts val="0"/>
                </a:spcAft>
                <a:buNone/>
              </a:pPr>
              <a:r>
                <a:rPr lang="en" sz="770">
                  <a:solidFill>
                    <a:srgbClr val="57585B"/>
                  </a:solidFill>
                  <a:latin typeface="Open Sans"/>
                  <a:ea typeface="Open Sans"/>
                  <a:cs typeface="Open Sans"/>
                  <a:sym typeface="Open Sans"/>
                </a:rPr>
                <a:t>Issuing Bank</a:t>
              </a:r>
              <a:endParaRPr sz="770">
                <a:latin typeface="Open Sans"/>
                <a:ea typeface="Open Sans"/>
                <a:cs typeface="Open Sans"/>
                <a:sym typeface="Open Sans"/>
              </a:endParaRPr>
            </a:p>
          </p:txBody>
        </p:sp>
        <p:sp>
          <p:nvSpPr>
            <p:cNvPr id="725" name="Google Shape;725;p41"/>
            <p:cNvSpPr txBox="1"/>
            <p:nvPr/>
          </p:nvSpPr>
          <p:spPr>
            <a:xfrm>
              <a:off x="6147897" y="3037055"/>
              <a:ext cx="624600" cy="655500"/>
            </a:xfrm>
            <a:prstGeom prst="rect">
              <a:avLst/>
            </a:prstGeom>
            <a:noFill/>
            <a:ln>
              <a:noFill/>
            </a:ln>
          </p:spPr>
          <p:txBody>
            <a:bodyPr anchorCtr="0" anchor="t" bIns="0" lIns="0" spcFirstLastPara="1" rIns="0" wrap="square" tIns="54950">
              <a:spAutoFit/>
            </a:bodyPr>
            <a:lstStyle/>
            <a:p>
              <a:pPr indent="0" lvl="0" marL="0" rtl="0" algn="ctr">
                <a:lnSpc>
                  <a:spcPct val="100000"/>
                </a:lnSpc>
                <a:spcBef>
                  <a:spcPts val="0"/>
                </a:spcBef>
                <a:spcAft>
                  <a:spcPts val="0"/>
                </a:spcAft>
                <a:buNone/>
              </a:pPr>
              <a:r>
                <a:rPr b="1" lang="en" sz="1100">
                  <a:solidFill>
                    <a:srgbClr val="241B54"/>
                  </a:solidFill>
                  <a:latin typeface="Open Sans"/>
                  <a:ea typeface="Open Sans"/>
                  <a:cs typeface="Open Sans"/>
                  <a:sym typeface="Open Sans"/>
                </a:rPr>
                <a:t>-$0.14</a:t>
              </a:r>
              <a:endParaRPr sz="1100">
                <a:latin typeface="Open Sans"/>
                <a:ea typeface="Open Sans"/>
                <a:cs typeface="Open Sans"/>
                <a:sym typeface="Open Sans"/>
              </a:endParaRPr>
            </a:p>
            <a:p>
              <a:pPr indent="0" lvl="0" marL="0" rtl="0" algn="ctr">
                <a:lnSpc>
                  <a:spcPct val="119666"/>
                </a:lnSpc>
                <a:spcBef>
                  <a:spcPts val="220"/>
                </a:spcBef>
                <a:spcAft>
                  <a:spcPts val="0"/>
                </a:spcAft>
                <a:buNone/>
              </a:pPr>
              <a:r>
                <a:rPr lang="en" sz="770">
                  <a:solidFill>
                    <a:srgbClr val="57585B"/>
                  </a:solidFill>
                  <a:latin typeface="Open Sans"/>
                  <a:ea typeface="Open Sans"/>
                  <a:cs typeface="Open Sans"/>
                  <a:sym typeface="Open Sans"/>
                </a:rPr>
                <a:t>Card Network</a:t>
              </a:r>
              <a:endParaRPr sz="770">
                <a:latin typeface="Open Sans"/>
                <a:ea typeface="Open Sans"/>
                <a:cs typeface="Open Sans"/>
                <a:sym typeface="Open Sans"/>
              </a:endParaRPr>
            </a:p>
            <a:p>
              <a:pPr indent="0" lvl="0" marL="0" rtl="0" algn="ctr">
                <a:lnSpc>
                  <a:spcPct val="119666"/>
                </a:lnSpc>
                <a:spcBef>
                  <a:spcPts val="0"/>
                </a:spcBef>
                <a:spcAft>
                  <a:spcPts val="0"/>
                </a:spcAft>
                <a:buNone/>
              </a:pPr>
              <a:r>
                <a:rPr lang="en" sz="770">
                  <a:solidFill>
                    <a:srgbClr val="57585B"/>
                  </a:solidFill>
                  <a:latin typeface="Open Sans"/>
                  <a:ea typeface="Open Sans"/>
                  <a:cs typeface="Open Sans"/>
                  <a:sym typeface="Open Sans"/>
                </a:rPr>
                <a:t>Processors</a:t>
              </a:r>
              <a:endParaRPr sz="770">
                <a:latin typeface="Open Sans"/>
                <a:ea typeface="Open Sans"/>
                <a:cs typeface="Open Sans"/>
                <a:sym typeface="Open Sans"/>
              </a:endParaRPr>
            </a:p>
          </p:txBody>
        </p:sp>
        <p:sp>
          <p:nvSpPr>
            <p:cNvPr id="726" name="Google Shape;726;p41"/>
            <p:cNvSpPr txBox="1"/>
            <p:nvPr/>
          </p:nvSpPr>
          <p:spPr>
            <a:xfrm>
              <a:off x="7111670" y="3037050"/>
              <a:ext cx="624600" cy="513600"/>
            </a:xfrm>
            <a:prstGeom prst="rect">
              <a:avLst/>
            </a:prstGeom>
            <a:noFill/>
            <a:ln>
              <a:noFill/>
            </a:ln>
          </p:spPr>
          <p:txBody>
            <a:bodyPr anchorCtr="0" anchor="t" bIns="0" lIns="0" spcFirstLastPara="1" rIns="0" wrap="square" tIns="54950">
              <a:spAutoFit/>
            </a:bodyPr>
            <a:lstStyle/>
            <a:p>
              <a:pPr indent="0" lvl="0" marL="55893" rtl="0" algn="l">
                <a:lnSpc>
                  <a:spcPct val="100000"/>
                </a:lnSpc>
                <a:spcBef>
                  <a:spcPts val="0"/>
                </a:spcBef>
                <a:spcAft>
                  <a:spcPts val="0"/>
                </a:spcAft>
                <a:buNone/>
              </a:pPr>
              <a:r>
                <a:rPr b="1" lang="en" sz="1100">
                  <a:solidFill>
                    <a:srgbClr val="241B54"/>
                  </a:solidFill>
                  <a:latin typeface="Open Sans"/>
                  <a:ea typeface="Open Sans"/>
                  <a:cs typeface="Open Sans"/>
                  <a:sym typeface="Open Sans"/>
                </a:rPr>
                <a:t>-$0.30</a:t>
              </a:r>
              <a:endParaRPr sz="1100">
                <a:latin typeface="Open Sans"/>
                <a:ea typeface="Open Sans"/>
                <a:cs typeface="Open Sans"/>
                <a:sym typeface="Open Sans"/>
              </a:endParaRPr>
            </a:p>
            <a:p>
              <a:pPr indent="0" lvl="0" marL="55893" rtl="0" algn="l">
                <a:lnSpc>
                  <a:spcPct val="119666"/>
                </a:lnSpc>
                <a:spcBef>
                  <a:spcPts val="220"/>
                </a:spcBef>
                <a:spcAft>
                  <a:spcPts val="0"/>
                </a:spcAft>
                <a:buNone/>
              </a:pPr>
              <a:r>
                <a:rPr lang="en" sz="770">
                  <a:solidFill>
                    <a:srgbClr val="57585B"/>
                  </a:solidFill>
                  <a:latin typeface="Open Sans"/>
                  <a:ea typeface="Open Sans"/>
                  <a:cs typeface="Open Sans"/>
                  <a:sym typeface="Open Sans"/>
                </a:rPr>
                <a:t>Payment</a:t>
              </a:r>
              <a:endParaRPr sz="770">
                <a:latin typeface="Open Sans"/>
                <a:ea typeface="Open Sans"/>
                <a:cs typeface="Open Sans"/>
                <a:sym typeface="Open Sans"/>
              </a:endParaRPr>
            </a:p>
            <a:p>
              <a:pPr indent="0" lvl="0" marL="0" rtl="0" algn="l">
                <a:lnSpc>
                  <a:spcPct val="119666"/>
                </a:lnSpc>
                <a:spcBef>
                  <a:spcPts val="0"/>
                </a:spcBef>
                <a:spcAft>
                  <a:spcPts val="0"/>
                </a:spcAft>
                <a:buNone/>
              </a:pPr>
              <a:r>
                <a:rPr lang="en" sz="770">
                  <a:solidFill>
                    <a:srgbClr val="57585B"/>
                  </a:solidFill>
                  <a:latin typeface="Open Sans"/>
                  <a:ea typeface="Open Sans"/>
                  <a:cs typeface="Open Sans"/>
                  <a:sym typeface="Open Sans"/>
                </a:rPr>
                <a:t>Processors</a:t>
              </a:r>
              <a:endParaRPr sz="770">
                <a:latin typeface="Open Sans"/>
                <a:ea typeface="Open Sans"/>
                <a:cs typeface="Open Sans"/>
                <a:sym typeface="Open Sans"/>
              </a:endParaRPr>
            </a:p>
          </p:txBody>
        </p:sp>
        <p:sp>
          <p:nvSpPr>
            <p:cNvPr id="727" name="Google Shape;727;p41"/>
            <p:cNvSpPr txBox="1"/>
            <p:nvPr/>
          </p:nvSpPr>
          <p:spPr>
            <a:xfrm>
              <a:off x="8025085" y="3037055"/>
              <a:ext cx="485100" cy="513600"/>
            </a:xfrm>
            <a:prstGeom prst="rect">
              <a:avLst/>
            </a:prstGeom>
            <a:noFill/>
            <a:ln>
              <a:noFill/>
            </a:ln>
          </p:spPr>
          <p:txBody>
            <a:bodyPr anchorCtr="0" anchor="t" bIns="0" lIns="0" spcFirstLastPara="1" rIns="0" wrap="square" tIns="54950">
              <a:spAutoFit/>
            </a:bodyPr>
            <a:lstStyle/>
            <a:p>
              <a:pPr indent="0" lvl="0" marL="0" rtl="0" algn="ctr">
                <a:lnSpc>
                  <a:spcPct val="100000"/>
                </a:lnSpc>
                <a:spcBef>
                  <a:spcPts val="0"/>
                </a:spcBef>
                <a:spcAft>
                  <a:spcPts val="0"/>
                </a:spcAft>
                <a:buNone/>
              </a:pPr>
              <a:r>
                <a:rPr b="1" lang="en" sz="1100">
                  <a:solidFill>
                    <a:srgbClr val="241B54"/>
                  </a:solidFill>
                  <a:latin typeface="Open Sans"/>
                  <a:ea typeface="Open Sans"/>
                  <a:cs typeface="Open Sans"/>
                  <a:sym typeface="Open Sans"/>
                </a:rPr>
                <a:t>-$97.81</a:t>
              </a:r>
              <a:endParaRPr sz="1100">
                <a:latin typeface="Open Sans"/>
                <a:ea typeface="Open Sans"/>
                <a:cs typeface="Open Sans"/>
                <a:sym typeface="Open Sans"/>
              </a:endParaRPr>
            </a:p>
            <a:p>
              <a:pPr indent="0" lvl="0" marL="0" rtl="0" algn="ctr">
                <a:lnSpc>
                  <a:spcPct val="119666"/>
                </a:lnSpc>
                <a:spcBef>
                  <a:spcPts val="220"/>
                </a:spcBef>
                <a:spcAft>
                  <a:spcPts val="0"/>
                </a:spcAft>
                <a:buNone/>
              </a:pPr>
              <a:r>
                <a:rPr lang="en" sz="770">
                  <a:solidFill>
                    <a:srgbClr val="57585B"/>
                  </a:solidFill>
                  <a:latin typeface="Open Sans"/>
                  <a:ea typeface="Open Sans"/>
                  <a:cs typeface="Open Sans"/>
                  <a:sym typeface="Open Sans"/>
                </a:rPr>
                <a:t>Goes to</a:t>
              </a:r>
              <a:endParaRPr sz="770">
                <a:latin typeface="Open Sans"/>
                <a:ea typeface="Open Sans"/>
                <a:cs typeface="Open Sans"/>
                <a:sym typeface="Open Sans"/>
              </a:endParaRPr>
            </a:p>
            <a:p>
              <a:pPr indent="0" lvl="0" marL="0" rtl="0" algn="ctr">
                <a:lnSpc>
                  <a:spcPct val="119666"/>
                </a:lnSpc>
                <a:spcBef>
                  <a:spcPts val="0"/>
                </a:spcBef>
                <a:spcAft>
                  <a:spcPts val="0"/>
                </a:spcAft>
                <a:buNone/>
              </a:pPr>
              <a:r>
                <a:rPr lang="en" sz="770">
                  <a:solidFill>
                    <a:srgbClr val="57585B"/>
                  </a:solidFill>
                  <a:latin typeface="Open Sans"/>
                  <a:ea typeface="Open Sans"/>
                  <a:cs typeface="Open Sans"/>
                  <a:sym typeface="Open Sans"/>
                </a:rPr>
                <a:t>Merchant</a:t>
              </a:r>
              <a:endParaRPr sz="770">
                <a:latin typeface="Open Sans"/>
                <a:ea typeface="Open Sans"/>
                <a:cs typeface="Open Sans"/>
                <a:sym typeface="Open Sans"/>
              </a:endParaRPr>
            </a:p>
          </p:txBody>
        </p:sp>
        <p:sp>
          <p:nvSpPr>
            <p:cNvPr id="728" name="Google Shape;728;p41"/>
            <p:cNvSpPr txBox="1"/>
            <p:nvPr/>
          </p:nvSpPr>
          <p:spPr>
            <a:xfrm>
              <a:off x="4324535" y="3037055"/>
              <a:ext cx="674400" cy="490200"/>
            </a:xfrm>
            <a:prstGeom prst="rect">
              <a:avLst/>
            </a:prstGeom>
            <a:noFill/>
            <a:ln>
              <a:noFill/>
            </a:ln>
          </p:spPr>
          <p:txBody>
            <a:bodyPr anchorCtr="0" anchor="t" bIns="0" lIns="0" spcFirstLastPara="1" rIns="0" wrap="square" tIns="54950">
              <a:spAutoFit/>
            </a:bodyPr>
            <a:lstStyle/>
            <a:p>
              <a:pPr indent="0" lvl="0" marL="0" rtl="0" algn="ctr">
                <a:lnSpc>
                  <a:spcPct val="100000"/>
                </a:lnSpc>
                <a:spcBef>
                  <a:spcPts val="0"/>
                </a:spcBef>
                <a:spcAft>
                  <a:spcPts val="0"/>
                </a:spcAft>
                <a:buNone/>
              </a:pPr>
              <a:r>
                <a:rPr b="1" lang="en" sz="1100">
                  <a:solidFill>
                    <a:srgbClr val="241B54"/>
                  </a:solidFill>
                  <a:latin typeface="Open Sans"/>
                  <a:ea typeface="Open Sans"/>
                  <a:cs typeface="Open Sans"/>
                  <a:sym typeface="Open Sans"/>
                </a:rPr>
                <a:t>$100</a:t>
              </a:r>
              <a:endParaRPr sz="1100">
                <a:latin typeface="Open Sans"/>
                <a:ea typeface="Open Sans"/>
                <a:cs typeface="Open Sans"/>
                <a:sym typeface="Open Sans"/>
              </a:endParaRPr>
            </a:p>
            <a:p>
              <a:pPr indent="0" lvl="0" marL="0" rtl="0" algn="ctr">
                <a:lnSpc>
                  <a:spcPct val="100000"/>
                </a:lnSpc>
                <a:spcBef>
                  <a:spcPts val="220"/>
                </a:spcBef>
                <a:spcAft>
                  <a:spcPts val="0"/>
                </a:spcAft>
                <a:buNone/>
              </a:pPr>
              <a:r>
                <a:rPr lang="en" sz="770">
                  <a:solidFill>
                    <a:srgbClr val="57585B"/>
                  </a:solidFill>
                  <a:latin typeface="Open Sans"/>
                  <a:ea typeface="Open Sans"/>
                  <a:cs typeface="Open Sans"/>
                  <a:sym typeface="Open Sans"/>
                </a:rPr>
                <a:t>Customer Pays</a:t>
              </a:r>
              <a:endParaRPr sz="770">
                <a:latin typeface="Open Sans"/>
                <a:ea typeface="Open Sans"/>
                <a:cs typeface="Open Sans"/>
                <a:sym typeface="Open Sans"/>
              </a:endParaRPr>
            </a:p>
          </p:txBody>
        </p:sp>
        <p:grpSp>
          <p:nvGrpSpPr>
            <p:cNvPr id="729" name="Google Shape;729;p41"/>
            <p:cNvGrpSpPr/>
            <p:nvPr/>
          </p:nvGrpSpPr>
          <p:grpSpPr>
            <a:xfrm>
              <a:off x="4298772" y="2317168"/>
              <a:ext cx="4330273" cy="724479"/>
              <a:chOff x="10320087" y="5370606"/>
              <a:chExt cx="8653624" cy="1447800"/>
            </a:xfrm>
          </p:grpSpPr>
          <p:pic>
            <p:nvPicPr>
              <p:cNvPr id="730" name="Google Shape;730;p41"/>
              <p:cNvPicPr preferRelativeResize="0"/>
              <p:nvPr/>
            </p:nvPicPr>
            <p:blipFill rotWithShape="1">
              <a:blip r:embed="rId7">
                <a:alphaModFix/>
              </a:blip>
              <a:srcRect b="0" l="0" r="0" t="0"/>
              <a:stretch/>
            </p:blipFill>
            <p:spPr>
              <a:xfrm>
                <a:off x="10320094" y="5370611"/>
                <a:ext cx="1447306" cy="1447306"/>
              </a:xfrm>
              <a:prstGeom prst="rect">
                <a:avLst/>
              </a:prstGeom>
              <a:noFill/>
              <a:ln>
                <a:noFill/>
              </a:ln>
            </p:spPr>
          </p:pic>
          <p:sp>
            <p:nvSpPr>
              <p:cNvPr id="731" name="Google Shape;731;p41"/>
              <p:cNvSpPr/>
              <p:nvPr/>
            </p:nvSpPr>
            <p:spPr>
              <a:xfrm>
                <a:off x="10320087" y="5370606"/>
                <a:ext cx="1447800" cy="1447800"/>
              </a:xfrm>
              <a:custGeom>
                <a:rect b="b" l="l" r="r" t="t"/>
                <a:pathLst>
                  <a:path extrusionOk="0" h="1447800" w="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32" name="Google Shape;732;p41"/>
              <p:cNvPicPr preferRelativeResize="0"/>
              <p:nvPr/>
            </p:nvPicPr>
            <p:blipFill rotWithShape="1">
              <a:blip r:embed="rId8">
                <a:alphaModFix/>
              </a:blip>
              <a:srcRect b="0" l="0" r="0" t="0"/>
              <a:stretch/>
            </p:blipFill>
            <p:spPr>
              <a:xfrm>
                <a:off x="12117234" y="5370611"/>
                <a:ext cx="1447338" cy="1447306"/>
              </a:xfrm>
              <a:prstGeom prst="rect">
                <a:avLst/>
              </a:prstGeom>
              <a:noFill/>
              <a:ln>
                <a:noFill/>
              </a:ln>
            </p:spPr>
          </p:pic>
          <p:sp>
            <p:nvSpPr>
              <p:cNvPr id="733" name="Google Shape;733;p41"/>
              <p:cNvSpPr/>
              <p:nvPr/>
            </p:nvSpPr>
            <p:spPr>
              <a:xfrm>
                <a:off x="12117234" y="5370606"/>
                <a:ext cx="1447800" cy="1447800"/>
              </a:xfrm>
              <a:custGeom>
                <a:rect b="b" l="l" r="r" t="t"/>
                <a:pathLst>
                  <a:path extrusionOk="0" h="1447800" w="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34" name="Google Shape;734;p41"/>
              <p:cNvPicPr preferRelativeResize="0"/>
              <p:nvPr/>
            </p:nvPicPr>
            <p:blipFill rotWithShape="1">
              <a:blip r:embed="rId7">
                <a:alphaModFix/>
              </a:blip>
              <a:srcRect b="0" l="0" r="0" t="0"/>
              <a:stretch/>
            </p:blipFill>
            <p:spPr>
              <a:xfrm>
                <a:off x="13914393" y="5370611"/>
                <a:ext cx="1447306" cy="1447306"/>
              </a:xfrm>
              <a:prstGeom prst="rect">
                <a:avLst/>
              </a:prstGeom>
              <a:noFill/>
              <a:ln>
                <a:noFill/>
              </a:ln>
            </p:spPr>
          </p:pic>
          <p:sp>
            <p:nvSpPr>
              <p:cNvPr id="735" name="Google Shape;735;p41"/>
              <p:cNvSpPr/>
              <p:nvPr/>
            </p:nvSpPr>
            <p:spPr>
              <a:xfrm>
                <a:off x="13914382" y="5370606"/>
                <a:ext cx="1447800" cy="1447800"/>
              </a:xfrm>
              <a:custGeom>
                <a:rect b="b" l="l" r="r" t="t"/>
                <a:pathLst>
                  <a:path extrusionOk="0" h="1447800" w="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36" name="Google Shape;736;p41"/>
              <p:cNvPicPr preferRelativeResize="0"/>
              <p:nvPr/>
            </p:nvPicPr>
            <p:blipFill rotWithShape="1">
              <a:blip r:embed="rId9">
                <a:alphaModFix/>
              </a:blip>
              <a:srcRect b="0" l="0" r="0" t="0"/>
              <a:stretch/>
            </p:blipFill>
            <p:spPr>
              <a:xfrm>
                <a:off x="15711542" y="5370611"/>
                <a:ext cx="1447306" cy="1447306"/>
              </a:xfrm>
              <a:prstGeom prst="rect">
                <a:avLst/>
              </a:prstGeom>
              <a:noFill/>
              <a:ln>
                <a:noFill/>
              </a:ln>
            </p:spPr>
          </p:pic>
          <p:sp>
            <p:nvSpPr>
              <p:cNvPr id="737" name="Google Shape;737;p41"/>
              <p:cNvSpPr/>
              <p:nvPr/>
            </p:nvSpPr>
            <p:spPr>
              <a:xfrm>
                <a:off x="15711534" y="5370606"/>
                <a:ext cx="1447800" cy="1447800"/>
              </a:xfrm>
              <a:custGeom>
                <a:rect b="b" l="l" r="r" t="t"/>
                <a:pathLst>
                  <a:path extrusionOk="0" h="1447800" w="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38" name="Google Shape;738;p41"/>
              <p:cNvPicPr preferRelativeResize="0"/>
              <p:nvPr/>
            </p:nvPicPr>
            <p:blipFill rotWithShape="1">
              <a:blip r:embed="rId10">
                <a:alphaModFix/>
              </a:blip>
              <a:srcRect b="0" l="0" r="0" t="0"/>
              <a:stretch/>
            </p:blipFill>
            <p:spPr>
              <a:xfrm>
                <a:off x="17525917" y="5370611"/>
                <a:ext cx="1447327" cy="1447306"/>
              </a:xfrm>
              <a:prstGeom prst="rect">
                <a:avLst/>
              </a:prstGeom>
              <a:noFill/>
              <a:ln>
                <a:noFill/>
              </a:ln>
            </p:spPr>
          </p:pic>
          <p:sp>
            <p:nvSpPr>
              <p:cNvPr id="739" name="Google Shape;739;p41"/>
              <p:cNvSpPr/>
              <p:nvPr/>
            </p:nvSpPr>
            <p:spPr>
              <a:xfrm>
                <a:off x="17525911" y="5370606"/>
                <a:ext cx="1447800" cy="1447800"/>
              </a:xfrm>
              <a:custGeom>
                <a:rect b="b" l="l" r="r" t="t"/>
                <a:pathLst>
                  <a:path extrusionOk="0" h="1447800" w="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noFill/>
              <a:ln cap="flat" cmpd="sng" w="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sp>
            <p:nvSpPr>
              <p:cNvPr id="740" name="Google Shape;740;p41"/>
              <p:cNvSpPr/>
              <p:nvPr/>
            </p:nvSpPr>
            <p:spPr>
              <a:xfrm>
                <a:off x="17850904" y="5737688"/>
                <a:ext cx="797559" cy="713739"/>
              </a:xfrm>
              <a:custGeom>
                <a:rect b="b" l="l" r="r" t="t"/>
                <a:pathLst>
                  <a:path extrusionOk="0" h="713739" w="797559">
                    <a:moveTo>
                      <a:pt x="235165" y="471220"/>
                    </a:moveTo>
                    <a:lnTo>
                      <a:pt x="229933" y="465988"/>
                    </a:lnTo>
                    <a:lnTo>
                      <a:pt x="223481" y="465988"/>
                    </a:lnTo>
                    <a:lnTo>
                      <a:pt x="217030" y="465988"/>
                    </a:lnTo>
                    <a:lnTo>
                      <a:pt x="211797" y="471220"/>
                    </a:lnTo>
                    <a:lnTo>
                      <a:pt x="211797" y="505142"/>
                    </a:lnTo>
                    <a:lnTo>
                      <a:pt x="217030" y="510374"/>
                    </a:lnTo>
                    <a:lnTo>
                      <a:pt x="229933" y="510374"/>
                    </a:lnTo>
                    <a:lnTo>
                      <a:pt x="235165" y="505142"/>
                    </a:lnTo>
                    <a:lnTo>
                      <a:pt x="235165" y="471220"/>
                    </a:lnTo>
                    <a:close/>
                  </a:path>
                  <a:path extrusionOk="0" h="713739" w="797559">
                    <a:moveTo>
                      <a:pt x="686333" y="361530"/>
                    </a:moveTo>
                    <a:lnTo>
                      <a:pt x="684631" y="353085"/>
                    </a:lnTo>
                    <a:lnTo>
                      <a:pt x="679970" y="346189"/>
                    </a:lnTo>
                    <a:lnTo>
                      <a:pt x="673061" y="341528"/>
                    </a:lnTo>
                    <a:lnTo>
                      <a:pt x="664616" y="339813"/>
                    </a:lnTo>
                    <a:lnTo>
                      <a:pt x="515353" y="339813"/>
                    </a:lnTo>
                    <a:lnTo>
                      <a:pt x="510108" y="345046"/>
                    </a:lnTo>
                    <a:lnTo>
                      <a:pt x="510108" y="357936"/>
                    </a:lnTo>
                    <a:lnTo>
                      <a:pt x="515353" y="363169"/>
                    </a:lnTo>
                    <a:lnTo>
                      <a:pt x="662978" y="363169"/>
                    </a:lnTo>
                    <a:lnTo>
                      <a:pt x="662978" y="546989"/>
                    </a:lnTo>
                    <a:lnTo>
                      <a:pt x="326263" y="546989"/>
                    </a:lnTo>
                    <a:lnTo>
                      <a:pt x="326263" y="363169"/>
                    </a:lnTo>
                    <a:lnTo>
                      <a:pt x="473252" y="363169"/>
                    </a:lnTo>
                    <a:lnTo>
                      <a:pt x="478485" y="357936"/>
                    </a:lnTo>
                    <a:lnTo>
                      <a:pt x="478485" y="345046"/>
                    </a:lnTo>
                    <a:lnTo>
                      <a:pt x="473252" y="339813"/>
                    </a:lnTo>
                    <a:lnTo>
                      <a:pt x="324624" y="339813"/>
                    </a:lnTo>
                    <a:lnTo>
                      <a:pt x="316179" y="341528"/>
                    </a:lnTo>
                    <a:lnTo>
                      <a:pt x="309270" y="346189"/>
                    </a:lnTo>
                    <a:lnTo>
                      <a:pt x="304609" y="353085"/>
                    </a:lnTo>
                    <a:lnTo>
                      <a:pt x="302907" y="361530"/>
                    </a:lnTo>
                    <a:lnTo>
                      <a:pt x="302907" y="548627"/>
                    </a:lnTo>
                    <a:lnTo>
                      <a:pt x="304609" y="557072"/>
                    </a:lnTo>
                    <a:lnTo>
                      <a:pt x="309270" y="563981"/>
                    </a:lnTo>
                    <a:lnTo>
                      <a:pt x="316179" y="568642"/>
                    </a:lnTo>
                    <a:lnTo>
                      <a:pt x="324624" y="570357"/>
                    </a:lnTo>
                    <a:lnTo>
                      <a:pt x="664616" y="570357"/>
                    </a:lnTo>
                    <a:lnTo>
                      <a:pt x="673061" y="568642"/>
                    </a:lnTo>
                    <a:lnTo>
                      <a:pt x="679970" y="563981"/>
                    </a:lnTo>
                    <a:lnTo>
                      <a:pt x="684631" y="557072"/>
                    </a:lnTo>
                    <a:lnTo>
                      <a:pt x="686333" y="548627"/>
                    </a:lnTo>
                    <a:lnTo>
                      <a:pt x="686333" y="361530"/>
                    </a:lnTo>
                    <a:close/>
                  </a:path>
                  <a:path extrusionOk="0" h="713739" w="797559">
                    <a:moveTo>
                      <a:pt x="797344" y="659130"/>
                    </a:moveTo>
                    <a:lnTo>
                      <a:pt x="794677" y="645160"/>
                    </a:lnTo>
                    <a:lnTo>
                      <a:pt x="794435" y="643890"/>
                    </a:lnTo>
                    <a:lnTo>
                      <a:pt x="786523" y="632460"/>
                    </a:lnTo>
                    <a:lnTo>
                      <a:pt x="774801" y="624840"/>
                    </a:lnTo>
                    <a:lnTo>
                      <a:pt x="773988" y="624700"/>
                    </a:lnTo>
                    <a:lnTo>
                      <a:pt x="773988" y="651510"/>
                    </a:lnTo>
                    <a:lnTo>
                      <a:pt x="773988" y="690880"/>
                    </a:lnTo>
                    <a:lnTo>
                      <a:pt x="23368" y="690880"/>
                    </a:lnTo>
                    <a:lnTo>
                      <a:pt x="23368" y="651510"/>
                    </a:lnTo>
                    <a:lnTo>
                      <a:pt x="29425" y="645160"/>
                    </a:lnTo>
                    <a:lnTo>
                      <a:pt x="767918" y="645160"/>
                    </a:lnTo>
                    <a:lnTo>
                      <a:pt x="773988" y="651510"/>
                    </a:lnTo>
                    <a:lnTo>
                      <a:pt x="773988" y="624700"/>
                    </a:lnTo>
                    <a:lnTo>
                      <a:pt x="760450" y="622300"/>
                    </a:lnTo>
                    <a:lnTo>
                      <a:pt x="741540" y="622300"/>
                    </a:lnTo>
                    <a:lnTo>
                      <a:pt x="741540" y="297180"/>
                    </a:lnTo>
                    <a:lnTo>
                      <a:pt x="763384" y="289560"/>
                    </a:lnTo>
                    <a:lnTo>
                      <a:pt x="780897" y="275590"/>
                    </a:lnTo>
                    <a:lnTo>
                      <a:pt x="792530" y="255270"/>
                    </a:lnTo>
                    <a:lnTo>
                      <a:pt x="796747" y="232410"/>
                    </a:lnTo>
                    <a:lnTo>
                      <a:pt x="796747" y="198120"/>
                    </a:lnTo>
                    <a:lnTo>
                      <a:pt x="796696" y="185420"/>
                    </a:lnTo>
                    <a:lnTo>
                      <a:pt x="796467" y="184150"/>
                    </a:lnTo>
                    <a:lnTo>
                      <a:pt x="795743" y="181610"/>
                    </a:lnTo>
                    <a:lnTo>
                      <a:pt x="792543" y="175260"/>
                    </a:lnTo>
                    <a:lnTo>
                      <a:pt x="773379" y="137274"/>
                    </a:lnTo>
                    <a:lnTo>
                      <a:pt x="773379" y="198120"/>
                    </a:lnTo>
                    <a:lnTo>
                      <a:pt x="773379" y="232410"/>
                    </a:lnTo>
                    <a:lnTo>
                      <a:pt x="769962" y="248920"/>
                    </a:lnTo>
                    <a:lnTo>
                      <a:pt x="760615" y="262890"/>
                    </a:lnTo>
                    <a:lnTo>
                      <a:pt x="746785" y="271780"/>
                    </a:lnTo>
                    <a:lnTo>
                      <a:pt x="729856" y="275590"/>
                    </a:lnTo>
                    <a:lnTo>
                      <a:pt x="718185" y="272973"/>
                    </a:lnTo>
                    <a:lnTo>
                      <a:pt x="718185" y="297180"/>
                    </a:lnTo>
                    <a:lnTo>
                      <a:pt x="718185" y="622300"/>
                    </a:lnTo>
                    <a:lnTo>
                      <a:pt x="278511" y="622300"/>
                    </a:lnTo>
                    <a:lnTo>
                      <a:pt x="278511" y="363220"/>
                    </a:lnTo>
                    <a:lnTo>
                      <a:pt x="278511" y="361950"/>
                    </a:lnTo>
                    <a:lnTo>
                      <a:pt x="276796" y="354330"/>
                    </a:lnTo>
                    <a:lnTo>
                      <a:pt x="272135" y="346710"/>
                    </a:lnTo>
                    <a:lnTo>
                      <a:pt x="265226" y="341630"/>
                    </a:lnTo>
                    <a:lnTo>
                      <a:pt x="256781" y="340360"/>
                    </a:lnTo>
                    <a:lnTo>
                      <a:pt x="255143" y="340360"/>
                    </a:lnTo>
                    <a:lnTo>
                      <a:pt x="255143" y="363220"/>
                    </a:lnTo>
                    <a:lnTo>
                      <a:pt x="255143" y="622300"/>
                    </a:lnTo>
                    <a:lnTo>
                      <a:pt x="123380" y="622300"/>
                    </a:lnTo>
                    <a:lnTo>
                      <a:pt x="123380" y="363220"/>
                    </a:lnTo>
                    <a:lnTo>
                      <a:pt x="255143" y="363220"/>
                    </a:lnTo>
                    <a:lnTo>
                      <a:pt x="255143" y="340360"/>
                    </a:lnTo>
                    <a:lnTo>
                      <a:pt x="121754" y="340360"/>
                    </a:lnTo>
                    <a:lnTo>
                      <a:pt x="113296" y="341630"/>
                    </a:lnTo>
                    <a:lnTo>
                      <a:pt x="106387" y="346710"/>
                    </a:lnTo>
                    <a:lnTo>
                      <a:pt x="101727" y="354330"/>
                    </a:lnTo>
                    <a:lnTo>
                      <a:pt x="100025" y="361950"/>
                    </a:lnTo>
                    <a:lnTo>
                      <a:pt x="100025" y="622300"/>
                    </a:lnTo>
                    <a:lnTo>
                      <a:pt x="79171" y="622300"/>
                    </a:lnTo>
                    <a:lnTo>
                      <a:pt x="79171" y="297180"/>
                    </a:lnTo>
                    <a:lnTo>
                      <a:pt x="92163" y="293370"/>
                    </a:lnTo>
                    <a:lnTo>
                      <a:pt x="103949" y="288290"/>
                    </a:lnTo>
                    <a:lnTo>
                      <a:pt x="114211" y="279400"/>
                    </a:lnTo>
                    <a:lnTo>
                      <a:pt x="117386" y="275590"/>
                    </a:lnTo>
                    <a:lnTo>
                      <a:pt x="122669" y="269240"/>
                    </a:lnTo>
                    <a:lnTo>
                      <a:pt x="133172" y="281940"/>
                    </a:lnTo>
                    <a:lnTo>
                      <a:pt x="146215" y="290830"/>
                    </a:lnTo>
                    <a:lnTo>
                      <a:pt x="161290" y="297180"/>
                    </a:lnTo>
                    <a:lnTo>
                      <a:pt x="177876" y="298450"/>
                    </a:lnTo>
                    <a:lnTo>
                      <a:pt x="194475" y="297180"/>
                    </a:lnTo>
                    <a:lnTo>
                      <a:pt x="209550" y="290830"/>
                    </a:lnTo>
                    <a:lnTo>
                      <a:pt x="222592" y="281940"/>
                    </a:lnTo>
                    <a:lnTo>
                      <a:pt x="227838" y="275590"/>
                    </a:lnTo>
                    <a:lnTo>
                      <a:pt x="233083" y="269240"/>
                    </a:lnTo>
                    <a:lnTo>
                      <a:pt x="243573" y="281940"/>
                    </a:lnTo>
                    <a:lnTo>
                      <a:pt x="256616" y="290830"/>
                    </a:lnTo>
                    <a:lnTo>
                      <a:pt x="271691" y="297180"/>
                    </a:lnTo>
                    <a:lnTo>
                      <a:pt x="288264" y="298450"/>
                    </a:lnTo>
                    <a:lnTo>
                      <a:pt x="304863" y="297180"/>
                    </a:lnTo>
                    <a:lnTo>
                      <a:pt x="319938" y="290830"/>
                    </a:lnTo>
                    <a:lnTo>
                      <a:pt x="332981" y="281940"/>
                    </a:lnTo>
                    <a:lnTo>
                      <a:pt x="338226" y="275590"/>
                    </a:lnTo>
                    <a:lnTo>
                      <a:pt x="343471" y="269240"/>
                    </a:lnTo>
                    <a:lnTo>
                      <a:pt x="353961" y="281940"/>
                    </a:lnTo>
                    <a:lnTo>
                      <a:pt x="367004" y="290830"/>
                    </a:lnTo>
                    <a:lnTo>
                      <a:pt x="382079" y="297180"/>
                    </a:lnTo>
                    <a:lnTo>
                      <a:pt x="398665" y="298450"/>
                    </a:lnTo>
                    <a:lnTo>
                      <a:pt x="415264" y="297180"/>
                    </a:lnTo>
                    <a:lnTo>
                      <a:pt x="430339" y="290830"/>
                    </a:lnTo>
                    <a:lnTo>
                      <a:pt x="443382" y="281940"/>
                    </a:lnTo>
                    <a:lnTo>
                      <a:pt x="448627" y="275590"/>
                    </a:lnTo>
                    <a:lnTo>
                      <a:pt x="453872" y="269240"/>
                    </a:lnTo>
                    <a:lnTo>
                      <a:pt x="464362" y="281940"/>
                    </a:lnTo>
                    <a:lnTo>
                      <a:pt x="477405" y="290830"/>
                    </a:lnTo>
                    <a:lnTo>
                      <a:pt x="492480" y="297180"/>
                    </a:lnTo>
                    <a:lnTo>
                      <a:pt x="509066" y="298450"/>
                    </a:lnTo>
                    <a:lnTo>
                      <a:pt x="525665" y="297180"/>
                    </a:lnTo>
                    <a:lnTo>
                      <a:pt x="540740" y="290830"/>
                    </a:lnTo>
                    <a:lnTo>
                      <a:pt x="553770" y="281940"/>
                    </a:lnTo>
                    <a:lnTo>
                      <a:pt x="559015" y="275590"/>
                    </a:lnTo>
                    <a:lnTo>
                      <a:pt x="564261" y="269240"/>
                    </a:lnTo>
                    <a:lnTo>
                      <a:pt x="574763" y="281940"/>
                    </a:lnTo>
                    <a:lnTo>
                      <a:pt x="587806" y="290830"/>
                    </a:lnTo>
                    <a:lnTo>
                      <a:pt x="602869" y="297180"/>
                    </a:lnTo>
                    <a:lnTo>
                      <a:pt x="619467" y="298450"/>
                    </a:lnTo>
                    <a:lnTo>
                      <a:pt x="636054" y="297180"/>
                    </a:lnTo>
                    <a:lnTo>
                      <a:pt x="651129" y="290830"/>
                    </a:lnTo>
                    <a:lnTo>
                      <a:pt x="664171" y="281940"/>
                    </a:lnTo>
                    <a:lnTo>
                      <a:pt x="669417" y="275590"/>
                    </a:lnTo>
                    <a:lnTo>
                      <a:pt x="674649" y="269240"/>
                    </a:lnTo>
                    <a:lnTo>
                      <a:pt x="683133" y="279400"/>
                    </a:lnTo>
                    <a:lnTo>
                      <a:pt x="693407" y="288290"/>
                    </a:lnTo>
                    <a:lnTo>
                      <a:pt x="705180" y="293370"/>
                    </a:lnTo>
                    <a:lnTo>
                      <a:pt x="718185" y="297180"/>
                    </a:lnTo>
                    <a:lnTo>
                      <a:pt x="718185" y="272973"/>
                    </a:lnTo>
                    <a:lnTo>
                      <a:pt x="712939" y="271780"/>
                    </a:lnTo>
                    <a:lnTo>
                      <a:pt x="708977" y="269240"/>
                    </a:lnTo>
                    <a:lnTo>
                      <a:pt x="699096" y="262890"/>
                    </a:lnTo>
                    <a:lnTo>
                      <a:pt x="689762" y="248920"/>
                    </a:lnTo>
                    <a:lnTo>
                      <a:pt x="686346" y="232410"/>
                    </a:lnTo>
                    <a:lnTo>
                      <a:pt x="686346" y="198120"/>
                    </a:lnTo>
                    <a:lnTo>
                      <a:pt x="773379" y="198120"/>
                    </a:lnTo>
                    <a:lnTo>
                      <a:pt x="773379" y="137274"/>
                    </a:lnTo>
                    <a:lnTo>
                      <a:pt x="766102" y="122847"/>
                    </a:lnTo>
                    <a:lnTo>
                      <a:pt x="766102" y="175260"/>
                    </a:lnTo>
                    <a:lnTo>
                      <a:pt x="682891" y="175260"/>
                    </a:lnTo>
                    <a:lnTo>
                      <a:pt x="662990" y="120154"/>
                    </a:lnTo>
                    <a:lnTo>
                      <a:pt x="662990" y="198120"/>
                    </a:lnTo>
                    <a:lnTo>
                      <a:pt x="662990" y="232410"/>
                    </a:lnTo>
                    <a:lnTo>
                      <a:pt x="659561" y="248920"/>
                    </a:lnTo>
                    <a:lnTo>
                      <a:pt x="650227" y="262890"/>
                    </a:lnTo>
                    <a:lnTo>
                      <a:pt x="636384" y="271780"/>
                    </a:lnTo>
                    <a:lnTo>
                      <a:pt x="619467" y="275590"/>
                    </a:lnTo>
                    <a:lnTo>
                      <a:pt x="602538" y="271780"/>
                    </a:lnTo>
                    <a:lnTo>
                      <a:pt x="598589" y="269240"/>
                    </a:lnTo>
                    <a:lnTo>
                      <a:pt x="588708" y="262890"/>
                    </a:lnTo>
                    <a:lnTo>
                      <a:pt x="579374" y="248920"/>
                    </a:lnTo>
                    <a:lnTo>
                      <a:pt x="575945" y="232410"/>
                    </a:lnTo>
                    <a:lnTo>
                      <a:pt x="575945" y="198120"/>
                    </a:lnTo>
                    <a:lnTo>
                      <a:pt x="662990" y="198120"/>
                    </a:lnTo>
                    <a:lnTo>
                      <a:pt x="662990" y="120154"/>
                    </a:lnTo>
                    <a:lnTo>
                      <a:pt x="658063" y="106502"/>
                    </a:lnTo>
                    <a:lnTo>
                      <a:pt x="658063" y="175260"/>
                    </a:lnTo>
                    <a:lnTo>
                      <a:pt x="573697" y="175260"/>
                    </a:lnTo>
                    <a:lnTo>
                      <a:pt x="556094" y="93980"/>
                    </a:lnTo>
                    <a:lnTo>
                      <a:pt x="628713" y="93980"/>
                    </a:lnTo>
                    <a:lnTo>
                      <a:pt x="658063" y="175260"/>
                    </a:lnTo>
                    <a:lnTo>
                      <a:pt x="658063" y="106502"/>
                    </a:lnTo>
                    <a:lnTo>
                      <a:pt x="653542" y="93980"/>
                    </a:lnTo>
                    <a:lnTo>
                      <a:pt x="725030" y="93980"/>
                    </a:lnTo>
                    <a:lnTo>
                      <a:pt x="766102" y="175260"/>
                    </a:lnTo>
                    <a:lnTo>
                      <a:pt x="766102" y="122847"/>
                    </a:lnTo>
                    <a:lnTo>
                      <a:pt x="751547" y="93980"/>
                    </a:lnTo>
                    <a:lnTo>
                      <a:pt x="743851" y="78740"/>
                    </a:lnTo>
                    <a:lnTo>
                      <a:pt x="743851" y="69850"/>
                    </a:lnTo>
                    <a:lnTo>
                      <a:pt x="743851" y="25400"/>
                    </a:lnTo>
                    <a:lnTo>
                      <a:pt x="741883" y="15240"/>
                    </a:lnTo>
                    <a:lnTo>
                      <a:pt x="736485" y="7620"/>
                    </a:lnTo>
                    <a:lnTo>
                      <a:pt x="728484" y="2540"/>
                    </a:lnTo>
                    <a:lnTo>
                      <a:pt x="718705" y="0"/>
                    </a:lnTo>
                    <a:lnTo>
                      <a:pt x="181127" y="0"/>
                    </a:lnTo>
                    <a:lnTo>
                      <a:pt x="175907" y="5080"/>
                    </a:lnTo>
                    <a:lnTo>
                      <a:pt x="175907" y="17780"/>
                    </a:lnTo>
                    <a:lnTo>
                      <a:pt x="181127" y="22860"/>
                    </a:lnTo>
                    <a:lnTo>
                      <a:pt x="719683" y="22860"/>
                    </a:lnTo>
                    <a:lnTo>
                      <a:pt x="720496" y="24130"/>
                    </a:lnTo>
                    <a:lnTo>
                      <a:pt x="720496" y="69850"/>
                    </a:lnTo>
                    <a:lnTo>
                      <a:pt x="552589" y="69850"/>
                    </a:lnTo>
                    <a:lnTo>
                      <a:pt x="552589" y="198120"/>
                    </a:lnTo>
                    <a:lnTo>
                      <a:pt x="552589" y="232410"/>
                    </a:lnTo>
                    <a:lnTo>
                      <a:pt x="549160" y="248920"/>
                    </a:lnTo>
                    <a:lnTo>
                      <a:pt x="539826" y="262890"/>
                    </a:lnTo>
                    <a:lnTo>
                      <a:pt x="525983" y="271780"/>
                    </a:lnTo>
                    <a:lnTo>
                      <a:pt x="509066" y="275590"/>
                    </a:lnTo>
                    <a:lnTo>
                      <a:pt x="492150" y="271780"/>
                    </a:lnTo>
                    <a:lnTo>
                      <a:pt x="488188" y="269240"/>
                    </a:lnTo>
                    <a:lnTo>
                      <a:pt x="478307" y="262890"/>
                    </a:lnTo>
                    <a:lnTo>
                      <a:pt x="468972" y="248920"/>
                    </a:lnTo>
                    <a:lnTo>
                      <a:pt x="465556" y="232410"/>
                    </a:lnTo>
                    <a:lnTo>
                      <a:pt x="465556" y="198120"/>
                    </a:lnTo>
                    <a:lnTo>
                      <a:pt x="552589" y="198120"/>
                    </a:lnTo>
                    <a:lnTo>
                      <a:pt x="552589" y="69850"/>
                    </a:lnTo>
                    <a:lnTo>
                      <a:pt x="549795" y="69850"/>
                    </a:lnTo>
                    <a:lnTo>
                      <a:pt x="549795" y="175260"/>
                    </a:lnTo>
                    <a:lnTo>
                      <a:pt x="464743" y="175260"/>
                    </a:lnTo>
                    <a:lnTo>
                      <a:pt x="458876" y="93980"/>
                    </a:lnTo>
                    <a:lnTo>
                      <a:pt x="532193" y="93980"/>
                    </a:lnTo>
                    <a:lnTo>
                      <a:pt x="549795" y="175260"/>
                    </a:lnTo>
                    <a:lnTo>
                      <a:pt x="549795" y="69850"/>
                    </a:lnTo>
                    <a:lnTo>
                      <a:pt x="442201" y="69850"/>
                    </a:lnTo>
                    <a:lnTo>
                      <a:pt x="442201" y="198120"/>
                    </a:lnTo>
                    <a:lnTo>
                      <a:pt x="442201" y="232410"/>
                    </a:lnTo>
                    <a:lnTo>
                      <a:pt x="438772" y="248920"/>
                    </a:lnTo>
                    <a:lnTo>
                      <a:pt x="429437" y="262890"/>
                    </a:lnTo>
                    <a:lnTo>
                      <a:pt x="415594" y="271780"/>
                    </a:lnTo>
                    <a:lnTo>
                      <a:pt x="398665" y="275590"/>
                    </a:lnTo>
                    <a:lnTo>
                      <a:pt x="381749" y="271780"/>
                    </a:lnTo>
                    <a:lnTo>
                      <a:pt x="377799" y="269240"/>
                    </a:lnTo>
                    <a:lnTo>
                      <a:pt x="367919" y="262890"/>
                    </a:lnTo>
                    <a:lnTo>
                      <a:pt x="358584" y="248920"/>
                    </a:lnTo>
                    <a:lnTo>
                      <a:pt x="355155" y="232410"/>
                    </a:lnTo>
                    <a:lnTo>
                      <a:pt x="355155" y="198120"/>
                    </a:lnTo>
                    <a:lnTo>
                      <a:pt x="442201" y="198120"/>
                    </a:lnTo>
                    <a:lnTo>
                      <a:pt x="442201" y="69850"/>
                    </a:lnTo>
                    <a:lnTo>
                      <a:pt x="441325" y="69850"/>
                    </a:lnTo>
                    <a:lnTo>
                      <a:pt x="441325" y="175260"/>
                    </a:lnTo>
                    <a:lnTo>
                      <a:pt x="356031" y="175260"/>
                    </a:lnTo>
                    <a:lnTo>
                      <a:pt x="361899" y="93980"/>
                    </a:lnTo>
                    <a:lnTo>
                      <a:pt x="435444" y="93980"/>
                    </a:lnTo>
                    <a:lnTo>
                      <a:pt x="441325" y="175260"/>
                    </a:lnTo>
                    <a:lnTo>
                      <a:pt x="441325" y="69850"/>
                    </a:lnTo>
                    <a:lnTo>
                      <a:pt x="338467" y="69850"/>
                    </a:lnTo>
                    <a:lnTo>
                      <a:pt x="338467" y="93980"/>
                    </a:lnTo>
                    <a:lnTo>
                      <a:pt x="332613" y="175260"/>
                    </a:lnTo>
                    <a:lnTo>
                      <a:pt x="331800" y="175260"/>
                    </a:lnTo>
                    <a:lnTo>
                      <a:pt x="331800" y="198120"/>
                    </a:lnTo>
                    <a:lnTo>
                      <a:pt x="331800" y="232410"/>
                    </a:lnTo>
                    <a:lnTo>
                      <a:pt x="328371" y="248920"/>
                    </a:lnTo>
                    <a:lnTo>
                      <a:pt x="319036" y="262890"/>
                    </a:lnTo>
                    <a:lnTo>
                      <a:pt x="305193" y="271780"/>
                    </a:lnTo>
                    <a:lnTo>
                      <a:pt x="288264" y="275590"/>
                    </a:lnTo>
                    <a:lnTo>
                      <a:pt x="271348" y="271780"/>
                    </a:lnTo>
                    <a:lnTo>
                      <a:pt x="267398" y="269240"/>
                    </a:lnTo>
                    <a:lnTo>
                      <a:pt x="257517" y="262890"/>
                    </a:lnTo>
                    <a:lnTo>
                      <a:pt x="248183" y="248920"/>
                    </a:lnTo>
                    <a:lnTo>
                      <a:pt x="244767" y="232410"/>
                    </a:lnTo>
                    <a:lnTo>
                      <a:pt x="244767" y="198120"/>
                    </a:lnTo>
                    <a:lnTo>
                      <a:pt x="331800" y="198120"/>
                    </a:lnTo>
                    <a:lnTo>
                      <a:pt x="331800" y="175260"/>
                    </a:lnTo>
                    <a:lnTo>
                      <a:pt x="247535" y="175260"/>
                    </a:lnTo>
                    <a:lnTo>
                      <a:pt x="265150" y="93980"/>
                    </a:lnTo>
                    <a:lnTo>
                      <a:pt x="338467" y="93980"/>
                    </a:lnTo>
                    <a:lnTo>
                      <a:pt x="338467" y="69850"/>
                    </a:lnTo>
                    <a:lnTo>
                      <a:pt x="241261" y="69850"/>
                    </a:lnTo>
                    <a:lnTo>
                      <a:pt x="241261" y="93980"/>
                    </a:lnTo>
                    <a:lnTo>
                      <a:pt x="223647" y="175260"/>
                    </a:lnTo>
                    <a:lnTo>
                      <a:pt x="221399" y="175260"/>
                    </a:lnTo>
                    <a:lnTo>
                      <a:pt x="221399" y="198120"/>
                    </a:lnTo>
                    <a:lnTo>
                      <a:pt x="221399" y="232410"/>
                    </a:lnTo>
                    <a:lnTo>
                      <a:pt x="217970" y="248920"/>
                    </a:lnTo>
                    <a:lnTo>
                      <a:pt x="208635" y="262890"/>
                    </a:lnTo>
                    <a:lnTo>
                      <a:pt x="194805" y="271780"/>
                    </a:lnTo>
                    <a:lnTo>
                      <a:pt x="177876" y="275590"/>
                    </a:lnTo>
                    <a:lnTo>
                      <a:pt x="160947" y="271780"/>
                    </a:lnTo>
                    <a:lnTo>
                      <a:pt x="156997" y="269240"/>
                    </a:lnTo>
                    <a:lnTo>
                      <a:pt x="147116" y="262890"/>
                    </a:lnTo>
                    <a:lnTo>
                      <a:pt x="137795" y="248920"/>
                    </a:lnTo>
                    <a:lnTo>
                      <a:pt x="134366" y="232410"/>
                    </a:lnTo>
                    <a:lnTo>
                      <a:pt x="134366" y="198120"/>
                    </a:lnTo>
                    <a:lnTo>
                      <a:pt x="221399" y="198120"/>
                    </a:lnTo>
                    <a:lnTo>
                      <a:pt x="221399" y="175260"/>
                    </a:lnTo>
                    <a:lnTo>
                      <a:pt x="139293" y="175260"/>
                    </a:lnTo>
                    <a:lnTo>
                      <a:pt x="168643" y="93980"/>
                    </a:lnTo>
                    <a:lnTo>
                      <a:pt x="241261" y="93980"/>
                    </a:lnTo>
                    <a:lnTo>
                      <a:pt x="241261" y="69850"/>
                    </a:lnTo>
                    <a:lnTo>
                      <a:pt x="143814" y="69850"/>
                    </a:lnTo>
                    <a:lnTo>
                      <a:pt x="143814" y="93980"/>
                    </a:lnTo>
                    <a:lnTo>
                      <a:pt x="114477" y="175260"/>
                    </a:lnTo>
                    <a:lnTo>
                      <a:pt x="111010" y="175260"/>
                    </a:lnTo>
                    <a:lnTo>
                      <a:pt x="111010" y="198120"/>
                    </a:lnTo>
                    <a:lnTo>
                      <a:pt x="111010" y="232410"/>
                    </a:lnTo>
                    <a:lnTo>
                      <a:pt x="107581" y="248920"/>
                    </a:lnTo>
                    <a:lnTo>
                      <a:pt x="98234" y="262890"/>
                    </a:lnTo>
                    <a:lnTo>
                      <a:pt x="84404" y="271780"/>
                    </a:lnTo>
                    <a:lnTo>
                      <a:pt x="67475" y="275590"/>
                    </a:lnTo>
                    <a:lnTo>
                      <a:pt x="50558" y="271780"/>
                    </a:lnTo>
                    <a:lnTo>
                      <a:pt x="36728" y="262890"/>
                    </a:lnTo>
                    <a:lnTo>
                      <a:pt x="27393" y="248920"/>
                    </a:lnTo>
                    <a:lnTo>
                      <a:pt x="23977" y="232410"/>
                    </a:lnTo>
                    <a:lnTo>
                      <a:pt x="23977" y="198120"/>
                    </a:lnTo>
                    <a:lnTo>
                      <a:pt x="111010" y="198120"/>
                    </a:lnTo>
                    <a:lnTo>
                      <a:pt x="111010" y="175260"/>
                    </a:lnTo>
                    <a:lnTo>
                      <a:pt x="31216" y="175260"/>
                    </a:lnTo>
                    <a:lnTo>
                      <a:pt x="72313" y="93980"/>
                    </a:lnTo>
                    <a:lnTo>
                      <a:pt x="143814" y="93980"/>
                    </a:lnTo>
                    <a:lnTo>
                      <a:pt x="143814" y="69850"/>
                    </a:lnTo>
                    <a:lnTo>
                      <a:pt x="76847" y="69850"/>
                    </a:lnTo>
                    <a:lnTo>
                      <a:pt x="76847" y="24130"/>
                    </a:lnTo>
                    <a:lnTo>
                      <a:pt x="77647" y="22860"/>
                    </a:lnTo>
                    <a:lnTo>
                      <a:pt x="139687" y="22860"/>
                    </a:lnTo>
                    <a:lnTo>
                      <a:pt x="144932" y="17780"/>
                    </a:lnTo>
                    <a:lnTo>
                      <a:pt x="144932" y="5080"/>
                    </a:lnTo>
                    <a:lnTo>
                      <a:pt x="139687" y="0"/>
                    </a:lnTo>
                    <a:lnTo>
                      <a:pt x="78625" y="0"/>
                    </a:lnTo>
                    <a:lnTo>
                      <a:pt x="68859" y="2540"/>
                    </a:lnTo>
                    <a:lnTo>
                      <a:pt x="60858" y="7620"/>
                    </a:lnTo>
                    <a:lnTo>
                      <a:pt x="55473" y="15240"/>
                    </a:lnTo>
                    <a:lnTo>
                      <a:pt x="53492" y="25400"/>
                    </a:lnTo>
                    <a:lnTo>
                      <a:pt x="53492" y="78740"/>
                    </a:lnTo>
                    <a:lnTo>
                      <a:pt x="1612" y="181610"/>
                    </a:lnTo>
                    <a:lnTo>
                      <a:pt x="1231" y="182880"/>
                    </a:lnTo>
                    <a:lnTo>
                      <a:pt x="965" y="184150"/>
                    </a:lnTo>
                    <a:lnTo>
                      <a:pt x="762" y="185420"/>
                    </a:lnTo>
                    <a:lnTo>
                      <a:pt x="609" y="232410"/>
                    </a:lnTo>
                    <a:lnTo>
                      <a:pt x="16459" y="275590"/>
                    </a:lnTo>
                    <a:lnTo>
                      <a:pt x="55803" y="297180"/>
                    </a:lnTo>
                    <a:lnTo>
                      <a:pt x="55803" y="622300"/>
                    </a:lnTo>
                    <a:lnTo>
                      <a:pt x="36893" y="622300"/>
                    </a:lnTo>
                    <a:lnTo>
                      <a:pt x="22555" y="624840"/>
                    </a:lnTo>
                    <a:lnTo>
                      <a:pt x="10820" y="632460"/>
                    </a:lnTo>
                    <a:lnTo>
                      <a:pt x="2908" y="643890"/>
                    </a:lnTo>
                    <a:lnTo>
                      <a:pt x="0" y="659130"/>
                    </a:lnTo>
                    <a:lnTo>
                      <a:pt x="0" y="695960"/>
                    </a:lnTo>
                    <a:lnTo>
                      <a:pt x="1485" y="702310"/>
                    </a:lnTo>
                    <a:lnTo>
                      <a:pt x="5524" y="708660"/>
                    </a:lnTo>
                    <a:lnTo>
                      <a:pt x="11518" y="712470"/>
                    </a:lnTo>
                    <a:lnTo>
                      <a:pt x="18834" y="713740"/>
                    </a:lnTo>
                    <a:lnTo>
                      <a:pt x="778522" y="713740"/>
                    </a:lnTo>
                    <a:lnTo>
                      <a:pt x="785850" y="712470"/>
                    </a:lnTo>
                    <a:lnTo>
                      <a:pt x="791819" y="708660"/>
                    </a:lnTo>
                    <a:lnTo>
                      <a:pt x="795858" y="702310"/>
                    </a:lnTo>
                    <a:lnTo>
                      <a:pt x="797344" y="695960"/>
                    </a:lnTo>
                    <a:lnTo>
                      <a:pt x="797344" y="690880"/>
                    </a:lnTo>
                    <a:lnTo>
                      <a:pt x="797344" y="65913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41" name="Google Shape;741;p41"/>
              <p:cNvPicPr preferRelativeResize="0"/>
              <p:nvPr/>
            </p:nvPicPr>
            <p:blipFill rotWithShape="1">
              <a:blip r:embed="rId11">
                <a:alphaModFix/>
              </a:blip>
              <a:srcRect b="0" l="0" r="0" t="0"/>
              <a:stretch/>
            </p:blipFill>
            <p:spPr>
              <a:xfrm>
                <a:off x="16044505" y="5692282"/>
                <a:ext cx="783054" cy="805180"/>
              </a:xfrm>
              <a:prstGeom prst="rect">
                <a:avLst/>
              </a:prstGeom>
              <a:noFill/>
              <a:ln>
                <a:noFill/>
              </a:ln>
            </p:spPr>
          </p:pic>
          <p:sp>
            <p:nvSpPr>
              <p:cNvPr id="742" name="Google Shape;742;p41"/>
              <p:cNvSpPr/>
              <p:nvPr/>
            </p:nvSpPr>
            <p:spPr>
              <a:xfrm>
                <a:off x="12388317" y="5638539"/>
                <a:ext cx="2689859" cy="815339"/>
              </a:xfrm>
              <a:custGeom>
                <a:rect b="b" l="l" r="r" t="t"/>
                <a:pathLst>
                  <a:path extrusionOk="0" h="815339" w="2689859">
                    <a:moveTo>
                      <a:pt x="905154" y="274408"/>
                    </a:moveTo>
                    <a:lnTo>
                      <a:pt x="902779" y="270192"/>
                    </a:lnTo>
                    <a:lnTo>
                      <a:pt x="879157" y="255943"/>
                    </a:lnTo>
                    <a:lnTo>
                      <a:pt x="879157" y="360807"/>
                    </a:lnTo>
                    <a:lnTo>
                      <a:pt x="26009" y="360807"/>
                    </a:lnTo>
                    <a:lnTo>
                      <a:pt x="26009" y="286270"/>
                    </a:lnTo>
                    <a:lnTo>
                      <a:pt x="452501" y="28829"/>
                    </a:lnTo>
                    <a:lnTo>
                      <a:pt x="879106" y="286270"/>
                    </a:lnTo>
                    <a:lnTo>
                      <a:pt x="879157" y="360807"/>
                    </a:lnTo>
                    <a:lnTo>
                      <a:pt x="879157" y="255943"/>
                    </a:lnTo>
                    <a:lnTo>
                      <a:pt x="502831" y="28829"/>
                    </a:lnTo>
                    <a:lnTo>
                      <a:pt x="455066" y="0"/>
                    </a:lnTo>
                    <a:lnTo>
                      <a:pt x="449884" y="0"/>
                    </a:lnTo>
                    <a:lnTo>
                      <a:pt x="2374" y="270192"/>
                    </a:lnTo>
                    <a:lnTo>
                      <a:pt x="0" y="274408"/>
                    </a:lnTo>
                    <a:lnTo>
                      <a:pt x="0" y="381000"/>
                    </a:lnTo>
                    <a:lnTo>
                      <a:pt x="5791" y="386816"/>
                    </a:lnTo>
                    <a:lnTo>
                      <a:pt x="899350" y="386803"/>
                    </a:lnTo>
                    <a:lnTo>
                      <a:pt x="905154" y="381000"/>
                    </a:lnTo>
                    <a:lnTo>
                      <a:pt x="905154" y="360807"/>
                    </a:lnTo>
                    <a:lnTo>
                      <a:pt x="905154" y="274408"/>
                    </a:lnTo>
                    <a:close/>
                  </a:path>
                  <a:path extrusionOk="0" h="815339" w="2689859">
                    <a:moveTo>
                      <a:pt x="2015032" y="380961"/>
                    </a:moveTo>
                    <a:lnTo>
                      <a:pt x="2009178" y="375094"/>
                    </a:lnTo>
                    <a:lnTo>
                      <a:pt x="1874304" y="375094"/>
                    </a:lnTo>
                    <a:lnTo>
                      <a:pt x="1868436" y="380961"/>
                    </a:lnTo>
                    <a:lnTo>
                      <a:pt x="1868436" y="398551"/>
                    </a:lnTo>
                    <a:lnTo>
                      <a:pt x="1874304" y="404418"/>
                    </a:lnTo>
                    <a:lnTo>
                      <a:pt x="1883092" y="404418"/>
                    </a:lnTo>
                    <a:lnTo>
                      <a:pt x="2009178" y="404418"/>
                    </a:lnTo>
                    <a:lnTo>
                      <a:pt x="2015032" y="398551"/>
                    </a:lnTo>
                    <a:lnTo>
                      <a:pt x="2015032" y="380961"/>
                    </a:lnTo>
                    <a:close/>
                  </a:path>
                  <a:path extrusionOk="0" h="815339" w="2689859">
                    <a:moveTo>
                      <a:pt x="2088337" y="439597"/>
                    </a:moveTo>
                    <a:lnTo>
                      <a:pt x="2082457" y="433730"/>
                    </a:lnTo>
                    <a:lnTo>
                      <a:pt x="1874304" y="433730"/>
                    </a:lnTo>
                    <a:lnTo>
                      <a:pt x="1868436" y="439597"/>
                    </a:lnTo>
                    <a:lnTo>
                      <a:pt x="1868436" y="457200"/>
                    </a:lnTo>
                    <a:lnTo>
                      <a:pt x="1874304" y="463054"/>
                    </a:lnTo>
                    <a:lnTo>
                      <a:pt x="1883092" y="463054"/>
                    </a:lnTo>
                    <a:lnTo>
                      <a:pt x="2082457" y="463054"/>
                    </a:lnTo>
                    <a:lnTo>
                      <a:pt x="2088337" y="457200"/>
                    </a:lnTo>
                    <a:lnTo>
                      <a:pt x="2088337" y="439597"/>
                    </a:lnTo>
                    <a:close/>
                  </a:path>
                  <a:path extrusionOk="0" h="815339" w="2689859">
                    <a:moveTo>
                      <a:pt x="2190940" y="439610"/>
                    </a:moveTo>
                    <a:lnTo>
                      <a:pt x="2185073" y="433743"/>
                    </a:lnTo>
                    <a:lnTo>
                      <a:pt x="2176284" y="433743"/>
                    </a:lnTo>
                    <a:lnTo>
                      <a:pt x="2123516" y="433743"/>
                    </a:lnTo>
                    <a:lnTo>
                      <a:pt x="2117648" y="439610"/>
                    </a:lnTo>
                    <a:lnTo>
                      <a:pt x="2117648" y="457200"/>
                    </a:lnTo>
                    <a:lnTo>
                      <a:pt x="2123516" y="463054"/>
                    </a:lnTo>
                    <a:lnTo>
                      <a:pt x="2185073" y="463054"/>
                    </a:lnTo>
                    <a:lnTo>
                      <a:pt x="2190940" y="457200"/>
                    </a:lnTo>
                    <a:lnTo>
                      <a:pt x="2190940" y="439610"/>
                    </a:lnTo>
                    <a:close/>
                  </a:path>
                  <a:path extrusionOk="0" h="815339" w="2689859">
                    <a:moveTo>
                      <a:pt x="2190953" y="380961"/>
                    </a:moveTo>
                    <a:lnTo>
                      <a:pt x="2185073" y="375094"/>
                    </a:lnTo>
                    <a:lnTo>
                      <a:pt x="2050224" y="375094"/>
                    </a:lnTo>
                    <a:lnTo>
                      <a:pt x="2044357" y="380961"/>
                    </a:lnTo>
                    <a:lnTo>
                      <a:pt x="2044357" y="398551"/>
                    </a:lnTo>
                    <a:lnTo>
                      <a:pt x="2050224" y="404418"/>
                    </a:lnTo>
                    <a:lnTo>
                      <a:pt x="2059012" y="404418"/>
                    </a:lnTo>
                    <a:lnTo>
                      <a:pt x="2185073" y="404418"/>
                    </a:lnTo>
                    <a:lnTo>
                      <a:pt x="2190953" y="398551"/>
                    </a:lnTo>
                    <a:lnTo>
                      <a:pt x="2190953" y="380961"/>
                    </a:lnTo>
                    <a:close/>
                  </a:path>
                  <a:path extrusionOk="0" h="815339" w="2689859">
                    <a:moveTo>
                      <a:pt x="2528125" y="439597"/>
                    </a:moveTo>
                    <a:lnTo>
                      <a:pt x="2522258" y="433743"/>
                    </a:lnTo>
                    <a:lnTo>
                      <a:pt x="2498826" y="433743"/>
                    </a:lnTo>
                    <a:lnTo>
                      <a:pt x="2498826" y="463054"/>
                    </a:lnTo>
                    <a:lnTo>
                      <a:pt x="2498826" y="565683"/>
                    </a:lnTo>
                    <a:lnTo>
                      <a:pt x="2293582" y="565683"/>
                    </a:lnTo>
                    <a:lnTo>
                      <a:pt x="2293582" y="463054"/>
                    </a:lnTo>
                    <a:lnTo>
                      <a:pt x="2498826" y="463054"/>
                    </a:lnTo>
                    <a:lnTo>
                      <a:pt x="2498826" y="433743"/>
                    </a:lnTo>
                    <a:lnTo>
                      <a:pt x="2270112" y="433743"/>
                    </a:lnTo>
                    <a:lnTo>
                      <a:pt x="2264245" y="439597"/>
                    </a:lnTo>
                    <a:lnTo>
                      <a:pt x="2264245" y="589127"/>
                    </a:lnTo>
                    <a:lnTo>
                      <a:pt x="2270112" y="594982"/>
                    </a:lnTo>
                    <a:lnTo>
                      <a:pt x="2522258" y="594982"/>
                    </a:lnTo>
                    <a:lnTo>
                      <a:pt x="2528125" y="589127"/>
                    </a:lnTo>
                    <a:lnTo>
                      <a:pt x="2528125" y="565683"/>
                    </a:lnTo>
                    <a:lnTo>
                      <a:pt x="2528125" y="463054"/>
                    </a:lnTo>
                    <a:lnTo>
                      <a:pt x="2528125" y="439597"/>
                    </a:lnTo>
                    <a:close/>
                  </a:path>
                  <a:path extrusionOk="0" h="815339" w="2689859">
                    <a:moveTo>
                      <a:pt x="2689377" y="283298"/>
                    </a:moveTo>
                    <a:lnTo>
                      <a:pt x="2687180" y="272110"/>
                    </a:lnTo>
                    <a:lnTo>
                      <a:pt x="2682786" y="261480"/>
                    </a:lnTo>
                    <a:lnTo>
                      <a:pt x="2677198" y="253428"/>
                    </a:lnTo>
                    <a:lnTo>
                      <a:pt x="2676182" y="251955"/>
                    </a:lnTo>
                    <a:lnTo>
                      <a:pt x="2667939" y="243166"/>
                    </a:lnTo>
                    <a:lnTo>
                      <a:pt x="2661526" y="238645"/>
                    </a:lnTo>
                    <a:lnTo>
                      <a:pt x="2661526" y="281279"/>
                    </a:lnTo>
                    <a:lnTo>
                      <a:pt x="2660065" y="288607"/>
                    </a:lnTo>
                    <a:lnTo>
                      <a:pt x="2616085" y="759180"/>
                    </a:lnTo>
                    <a:lnTo>
                      <a:pt x="2583840" y="785583"/>
                    </a:lnTo>
                    <a:lnTo>
                      <a:pt x="1908009" y="709358"/>
                    </a:lnTo>
                    <a:lnTo>
                      <a:pt x="1897913" y="706462"/>
                    </a:lnTo>
                    <a:lnTo>
                      <a:pt x="1889874" y="700557"/>
                    </a:lnTo>
                    <a:lnTo>
                      <a:pt x="1884311" y="692442"/>
                    </a:lnTo>
                    <a:lnTo>
                      <a:pt x="1881632" y="682955"/>
                    </a:lnTo>
                    <a:lnTo>
                      <a:pt x="2542794" y="682955"/>
                    </a:lnTo>
                    <a:lnTo>
                      <a:pt x="2565552" y="678332"/>
                    </a:lnTo>
                    <a:lnTo>
                      <a:pt x="2584196" y="665734"/>
                    </a:lnTo>
                    <a:lnTo>
                      <a:pt x="2592374" y="653630"/>
                    </a:lnTo>
                    <a:lnTo>
                      <a:pt x="2596794" y="647090"/>
                    </a:lnTo>
                    <a:lnTo>
                      <a:pt x="2601417" y="624319"/>
                    </a:lnTo>
                    <a:lnTo>
                      <a:pt x="2601417" y="316458"/>
                    </a:lnTo>
                    <a:lnTo>
                      <a:pt x="2601417" y="287134"/>
                    </a:lnTo>
                    <a:lnTo>
                      <a:pt x="2601417" y="253428"/>
                    </a:lnTo>
                    <a:lnTo>
                      <a:pt x="2635135" y="256349"/>
                    </a:lnTo>
                    <a:lnTo>
                      <a:pt x="2642476" y="256349"/>
                    </a:lnTo>
                    <a:lnTo>
                      <a:pt x="2649817" y="260743"/>
                    </a:lnTo>
                    <a:lnTo>
                      <a:pt x="2658592" y="272491"/>
                    </a:lnTo>
                    <a:lnTo>
                      <a:pt x="2661526" y="281279"/>
                    </a:lnTo>
                    <a:lnTo>
                      <a:pt x="2661526" y="238645"/>
                    </a:lnTo>
                    <a:lnTo>
                      <a:pt x="2658592" y="236562"/>
                    </a:lnTo>
                    <a:lnTo>
                      <a:pt x="2648153" y="232156"/>
                    </a:lnTo>
                    <a:lnTo>
                      <a:pt x="2636596" y="229958"/>
                    </a:lnTo>
                    <a:lnTo>
                      <a:pt x="2601417" y="225704"/>
                    </a:lnTo>
                    <a:lnTo>
                      <a:pt x="2601417" y="199186"/>
                    </a:lnTo>
                    <a:lnTo>
                      <a:pt x="2601417" y="169862"/>
                    </a:lnTo>
                    <a:lnTo>
                      <a:pt x="2601417" y="155206"/>
                    </a:lnTo>
                    <a:lnTo>
                      <a:pt x="2596781" y="132435"/>
                    </a:lnTo>
                    <a:lnTo>
                      <a:pt x="2592374" y="125895"/>
                    </a:lnTo>
                    <a:lnTo>
                      <a:pt x="2584183" y="113792"/>
                    </a:lnTo>
                    <a:lnTo>
                      <a:pt x="2572105" y="105638"/>
                    </a:lnTo>
                    <a:lnTo>
                      <a:pt x="2572105" y="155206"/>
                    </a:lnTo>
                    <a:lnTo>
                      <a:pt x="2572105" y="169862"/>
                    </a:lnTo>
                    <a:lnTo>
                      <a:pt x="2572105" y="199186"/>
                    </a:lnTo>
                    <a:lnTo>
                      <a:pt x="2572105" y="287134"/>
                    </a:lnTo>
                    <a:lnTo>
                      <a:pt x="2572105" y="316458"/>
                    </a:lnTo>
                    <a:lnTo>
                      <a:pt x="2572105" y="624319"/>
                    </a:lnTo>
                    <a:lnTo>
                      <a:pt x="2569794" y="635711"/>
                    </a:lnTo>
                    <a:lnTo>
                      <a:pt x="2563495" y="645020"/>
                    </a:lnTo>
                    <a:lnTo>
                      <a:pt x="2554173" y="651319"/>
                    </a:lnTo>
                    <a:lnTo>
                      <a:pt x="2542794" y="653630"/>
                    </a:lnTo>
                    <a:lnTo>
                      <a:pt x="1868424" y="653630"/>
                    </a:lnTo>
                    <a:lnTo>
                      <a:pt x="1857044" y="651319"/>
                    </a:lnTo>
                    <a:lnTo>
                      <a:pt x="1847723" y="645020"/>
                    </a:lnTo>
                    <a:lnTo>
                      <a:pt x="1841423" y="635711"/>
                    </a:lnTo>
                    <a:lnTo>
                      <a:pt x="1839099" y="624319"/>
                    </a:lnTo>
                    <a:lnTo>
                      <a:pt x="1839099" y="316458"/>
                    </a:lnTo>
                    <a:lnTo>
                      <a:pt x="2572105" y="316458"/>
                    </a:lnTo>
                    <a:lnTo>
                      <a:pt x="2572105" y="287134"/>
                    </a:lnTo>
                    <a:lnTo>
                      <a:pt x="1839099" y="287134"/>
                    </a:lnTo>
                    <a:lnTo>
                      <a:pt x="1839099" y="199186"/>
                    </a:lnTo>
                    <a:lnTo>
                      <a:pt x="2572105" y="199186"/>
                    </a:lnTo>
                    <a:lnTo>
                      <a:pt x="2572105" y="169862"/>
                    </a:lnTo>
                    <a:lnTo>
                      <a:pt x="1839099" y="169862"/>
                    </a:lnTo>
                    <a:lnTo>
                      <a:pt x="1839099" y="155206"/>
                    </a:lnTo>
                    <a:lnTo>
                      <a:pt x="1841423" y="143814"/>
                    </a:lnTo>
                    <a:lnTo>
                      <a:pt x="1847723" y="134505"/>
                    </a:lnTo>
                    <a:lnTo>
                      <a:pt x="1857044" y="128206"/>
                    </a:lnTo>
                    <a:lnTo>
                      <a:pt x="1868424" y="125895"/>
                    </a:lnTo>
                    <a:lnTo>
                      <a:pt x="2542794" y="125895"/>
                    </a:lnTo>
                    <a:lnTo>
                      <a:pt x="2554173" y="128206"/>
                    </a:lnTo>
                    <a:lnTo>
                      <a:pt x="2563495" y="134505"/>
                    </a:lnTo>
                    <a:lnTo>
                      <a:pt x="2569794" y="143814"/>
                    </a:lnTo>
                    <a:lnTo>
                      <a:pt x="2572105" y="155206"/>
                    </a:lnTo>
                    <a:lnTo>
                      <a:pt x="2572105" y="105638"/>
                    </a:lnTo>
                    <a:lnTo>
                      <a:pt x="2565539" y="101193"/>
                    </a:lnTo>
                    <a:lnTo>
                      <a:pt x="2542794" y="96570"/>
                    </a:lnTo>
                    <a:lnTo>
                      <a:pt x="1868424" y="96570"/>
                    </a:lnTo>
                    <a:lnTo>
                      <a:pt x="1845652" y="101193"/>
                    </a:lnTo>
                    <a:lnTo>
                      <a:pt x="1827009" y="113792"/>
                    </a:lnTo>
                    <a:lnTo>
                      <a:pt x="1814423" y="132435"/>
                    </a:lnTo>
                    <a:lnTo>
                      <a:pt x="1809800" y="155206"/>
                    </a:lnTo>
                    <a:lnTo>
                      <a:pt x="1809800" y="624319"/>
                    </a:lnTo>
                    <a:lnTo>
                      <a:pt x="1812950" y="643255"/>
                    </a:lnTo>
                    <a:lnTo>
                      <a:pt x="1821713" y="659638"/>
                    </a:lnTo>
                    <a:lnTo>
                      <a:pt x="1835023" y="672414"/>
                    </a:lnTo>
                    <a:lnTo>
                      <a:pt x="1851812" y="680529"/>
                    </a:lnTo>
                    <a:lnTo>
                      <a:pt x="1855355" y="701738"/>
                    </a:lnTo>
                    <a:lnTo>
                      <a:pt x="1866138" y="719696"/>
                    </a:lnTo>
                    <a:lnTo>
                      <a:pt x="1882711" y="732599"/>
                    </a:lnTo>
                    <a:lnTo>
                      <a:pt x="1903615" y="738644"/>
                    </a:lnTo>
                    <a:lnTo>
                      <a:pt x="2580906" y="814882"/>
                    </a:lnTo>
                    <a:lnTo>
                      <a:pt x="2586761" y="814882"/>
                    </a:lnTo>
                    <a:lnTo>
                      <a:pt x="2625991" y="800417"/>
                    </a:lnTo>
                    <a:lnTo>
                      <a:pt x="2645410" y="765048"/>
                    </a:lnTo>
                    <a:lnTo>
                      <a:pt x="2689377" y="294474"/>
                    </a:lnTo>
                    <a:lnTo>
                      <a:pt x="2689377" y="283298"/>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43" name="Google Shape;743;p41"/>
              <p:cNvPicPr preferRelativeResize="0"/>
              <p:nvPr/>
            </p:nvPicPr>
            <p:blipFill rotWithShape="1">
              <a:blip r:embed="rId12">
                <a:alphaModFix/>
              </a:blip>
              <a:srcRect b="0" l="0" r="0" t="0"/>
              <a:stretch/>
            </p:blipFill>
            <p:spPr>
              <a:xfrm>
                <a:off x="12763133" y="5773757"/>
                <a:ext cx="155532" cy="155534"/>
              </a:xfrm>
              <a:prstGeom prst="rect">
                <a:avLst/>
              </a:prstGeom>
              <a:noFill/>
              <a:ln>
                <a:noFill/>
              </a:ln>
            </p:spPr>
          </p:pic>
          <p:pic>
            <p:nvPicPr>
              <p:cNvPr id="744" name="Google Shape;744;p41"/>
              <p:cNvPicPr preferRelativeResize="0"/>
              <p:nvPr/>
            </p:nvPicPr>
            <p:blipFill rotWithShape="1">
              <a:blip r:embed="rId13">
                <a:alphaModFix/>
              </a:blip>
              <a:srcRect b="0" l="0" r="0" t="0"/>
              <a:stretch/>
            </p:blipFill>
            <p:spPr>
              <a:xfrm>
                <a:off x="13038174" y="5999352"/>
                <a:ext cx="194538" cy="108132"/>
              </a:xfrm>
              <a:prstGeom prst="rect">
                <a:avLst/>
              </a:prstGeom>
              <a:noFill/>
              <a:ln>
                <a:noFill/>
              </a:ln>
            </p:spPr>
          </p:pic>
          <p:sp>
            <p:nvSpPr>
              <p:cNvPr id="745" name="Google Shape;745;p41"/>
              <p:cNvSpPr/>
              <p:nvPr/>
            </p:nvSpPr>
            <p:spPr>
              <a:xfrm>
                <a:off x="13065047" y="6081458"/>
                <a:ext cx="140969" cy="288925"/>
              </a:xfrm>
              <a:custGeom>
                <a:rect b="b" l="l" r="r" t="t"/>
                <a:pathLst>
                  <a:path extrusionOk="0" h="288925" w="140969">
                    <a:moveTo>
                      <a:pt x="134938" y="0"/>
                    </a:moveTo>
                    <a:lnTo>
                      <a:pt x="5821" y="0"/>
                    </a:lnTo>
                    <a:lnTo>
                      <a:pt x="0" y="5832"/>
                    </a:lnTo>
                    <a:lnTo>
                      <a:pt x="0" y="282860"/>
                    </a:lnTo>
                    <a:lnTo>
                      <a:pt x="5821" y="288661"/>
                    </a:lnTo>
                    <a:lnTo>
                      <a:pt x="134938" y="288661"/>
                    </a:lnTo>
                    <a:lnTo>
                      <a:pt x="140770" y="282860"/>
                    </a:lnTo>
                    <a:lnTo>
                      <a:pt x="140770" y="262672"/>
                    </a:lnTo>
                    <a:lnTo>
                      <a:pt x="25988" y="262672"/>
                    </a:lnTo>
                    <a:lnTo>
                      <a:pt x="25988" y="26009"/>
                    </a:lnTo>
                    <a:lnTo>
                      <a:pt x="140770" y="26009"/>
                    </a:lnTo>
                    <a:lnTo>
                      <a:pt x="140770" y="5832"/>
                    </a:lnTo>
                    <a:lnTo>
                      <a:pt x="134938" y="0"/>
                    </a:lnTo>
                    <a:close/>
                  </a:path>
                  <a:path extrusionOk="0" h="288925" w="140969">
                    <a:moveTo>
                      <a:pt x="140770" y="26009"/>
                    </a:moveTo>
                    <a:lnTo>
                      <a:pt x="114750" y="26009"/>
                    </a:lnTo>
                    <a:lnTo>
                      <a:pt x="114750" y="262672"/>
                    </a:lnTo>
                    <a:lnTo>
                      <a:pt x="140770" y="262672"/>
                    </a:lnTo>
                    <a:lnTo>
                      <a:pt x="140770" y="26009"/>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46" name="Google Shape;746;p41"/>
              <p:cNvPicPr preferRelativeResize="0"/>
              <p:nvPr/>
            </p:nvPicPr>
            <p:blipFill rotWithShape="1">
              <a:blip r:embed="rId14">
                <a:alphaModFix/>
              </a:blip>
              <a:srcRect b="0" l="0" r="0" t="0"/>
              <a:stretch/>
            </p:blipFill>
            <p:spPr>
              <a:xfrm>
                <a:off x="13038163" y="6344126"/>
                <a:ext cx="194538" cy="108185"/>
              </a:xfrm>
              <a:prstGeom prst="rect">
                <a:avLst/>
              </a:prstGeom>
              <a:noFill/>
              <a:ln>
                <a:noFill/>
              </a:ln>
            </p:spPr>
          </p:pic>
          <p:pic>
            <p:nvPicPr>
              <p:cNvPr id="747" name="Google Shape;747;p41"/>
              <p:cNvPicPr preferRelativeResize="0"/>
              <p:nvPr/>
            </p:nvPicPr>
            <p:blipFill rotWithShape="1">
              <a:blip r:embed="rId15">
                <a:alphaModFix/>
              </a:blip>
              <a:srcRect b="0" l="0" r="0" t="0"/>
              <a:stretch/>
            </p:blipFill>
            <p:spPr>
              <a:xfrm>
                <a:off x="12743634" y="5999340"/>
                <a:ext cx="194538" cy="108153"/>
              </a:xfrm>
              <a:prstGeom prst="rect">
                <a:avLst/>
              </a:prstGeom>
              <a:noFill/>
              <a:ln>
                <a:noFill/>
              </a:ln>
            </p:spPr>
          </p:pic>
          <p:sp>
            <p:nvSpPr>
              <p:cNvPr id="748" name="Google Shape;748;p41"/>
              <p:cNvSpPr/>
              <p:nvPr/>
            </p:nvSpPr>
            <p:spPr>
              <a:xfrm>
                <a:off x="12770679" y="6081458"/>
                <a:ext cx="140970" cy="288925"/>
              </a:xfrm>
              <a:custGeom>
                <a:rect b="b" l="l" r="r" t="t"/>
                <a:pathLst>
                  <a:path extrusionOk="0" h="288925" w="140970">
                    <a:moveTo>
                      <a:pt x="134613" y="0"/>
                    </a:moveTo>
                    <a:lnTo>
                      <a:pt x="5821" y="0"/>
                    </a:lnTo>
                    <a:lnTo>
                      <a:pt x="0" y="5832"/>
                    </a:lnTo>
                    <a:lnTo>
                      <a:pt x="0" y="282860"/>
                    </a:lnTo>
                    <a:lnTo>
                      <a:pt x="5821" y="288661"/>
                    </a:lnTo>
                    <a:lnTo>
                      <a:pt x="134613" y="288661"/>
                    </a:lnTo>
                    <a:lnTo>
                      <a:pt x="140445" y="282860"/>
                    </a:lnTo>
                    <a:lnTo>
                      <a:pt x="140445" y="262672"/>
                    </a:lnTo>
                    <a:lnTo>
                      <a:pt x="26009" y="262672"/>
                    </a:lnTo>
                    <a:lnTo>
                      <a:pt x="26009" y="26009"/>
                    </a:lnTo>
                    <a:lnTo>
                      <a:pt x="140445" y="26009"/>
                    </a:lnTo>
                    <a:lnTo>
                      <a:pt x="140445" y="5832"/>
                    </a:lnTo>
                    <a:lnTo>
                      <a:pt x="134613" y="0"/>
                    </a:lnTo>
                    <a:close/>
                  </a:path>
                  <a:path extrusionOk="0" h="288925" w="140970">
                    <a:moveTo>
                      <a:pt x="140445" y="26009"/>
                    </a:moveTo>
                    <a:lnTo>
                      <a:pt x="114425" y="26009"/>
                    </a:lnTo>
                    <a:lnTo>
                      <a:pt x="114425" y="262672"/>
                    </a:lnTo>
                    <a:lnTo>
                      <a:pt x="140445" y="262672"/>
                    </a:lnTo>
                    <a:lnTo>
                      <a:pt x="140445" y="26009"/>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49" name="Google Shape;749;p41"/>
              <p:cNvPicPr preferRelativeResize="0"/>
              <p:nvPr/>
            </p:nvPicPr>
            <p:blipFill rotWithShape="1">
              <a:blip r:embed="rId16">
                <a:alphaModFix/>
              </a:blip>
              <a:srcRect b="0" l="0" r="0" t="0"/>
              <a:stretch/>
            </p:blipFill>
            <p:spPr>
              <a:xfrm>
                <a:off x="12743639" y="6344126"/>
                <a:ext cx="194517" cy="108185"/>
              </a:xfrm>
              <a:prstGeom prst="rect">
                <a:avLst/>
              </a:prstGeom>
              <a:noFill/>
              <a:ln>
                <a:noFill/>
              </a:ln>
            </p:spPr>
          </p:pic>
          <p:pic>
            <p:nvPicPr>
              <p:cNvPr id="750" name="Google Shape;750;p41"/>
              <p:cNvPicPr preferRelativeResize="0"/>
              <p:nvPr/>
            </p:nvPicPr>
            <p:blipFill rotWithShape="1">
              <a:blip r:embed="rId17">
                <a:alphaModFix/>
              </a:blip>
              <a:srcRect b="0" l="0" r="0" t="0"/>
              <a:stretch/>
            </p:blipFill>
            <p:spPr>
              <a:xfrm>
                <a:off x="12462096" y="5999340"/>
                <a:ext cx="194538" cy="108153"/>
              </a:xfrm>
              <a:prstGeom prst="rect">
                <a:avLst/>
              </a:prstGeom>
              <a:noFill/>
              <a:ln>
                <a:noFill/>
              </a:ln>
            </p:spPr>
          </p:pic>
          <p:sp>
            <p:nvSpPr>
              <p:cNvPr id="751" name="Google Shape;751;p41"/>
              <p:cNvSpPr/>
              <p:nvPr/>
            </p:nvSpPr>
            <p:spPr>
              <a:xfrm>
                <a:off x="12488510" y="6081458"/>
                <a:ext cx="142240" cy="288925"/>
              </a:xfrm>
              <a:custGeom>
                <a:rect b="b" l="l" r="r" t="t"/>
                <a:pathLst>
                  <a:path extrusionOk="0" h="288925" w="142240">
                    <a:moveTo>
                      <a:pt x="135912" y="0"/>
                    </a:moveTo>
                    <a:lnTo>
                      <a:pt x="5832" y="0"/>
                    </a:lnTo>
                    <a:lnTo>
                      <a:pt x="0" y="5832"/>
                    </a:lnTo>
                    <a:lnTo>
                      <a:pt x="0" y="282860"/>
                    </a:lnTo>
                    <a:lnTo>
                      <a:pt x="5832" y="288661"/>
                    </a:lnTo>
                    <a:lnTo>
                      <a:pt x="135912" y="288661"/>
                    </a:lnTo>
                    <a:lnTo>
                      <a:pt x="141744" y="282860"/>
                    </a:lnTo>
                    <a:lnTo>
                      <a:pt x="141744" y="262672"/>
                    </a:lnTo>
                    <a:lnTo>
                      <a:pt x="26020" y="262672"/>
                    </a:lnTo>
                    <a:lnTo>
                      <a:pt x="26020" y="26009"/>
                    </a:lnTo>
                    <a:lnTo>
                      <a:pt x="141744" y="26009"/>
                    </a:lnTo>
                    <a:lnTo>
                      <a:pt x="141744" y="5832"/>
                    </a:lnTo>
                    <a:lnTo>
                      <a:pt x="135912" y="0"/>
                    </a:lnTo>
                    <a:close/>
                  </a:path>
                  <a:path extrusionOk="0" h="288925" w="142240">
                    <a:moveTo>
                      <a:pt x="141744" y="26009"/>
                    </a:moveTo>
                    <a:lnTo>
                      <a:pt x="115745" y="26009"/>
                    </a:lnTo>
                    <a:lnTo>
                      <a:pt x="115745" y="262672"/>
                    </a:lnTo>
                    <a:lnTo>
                      <a:pt x="141744" y="262672"/>
                    </a:lnTo>
                    <a:lnTo>
                      <a:pt x="141744" y="26009"/>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52" name="Google Shape;752;p41"/>
              <p:cNvPicPr preferRelativeResize="0"/>
              <p:nvPr/>
            </p:nvPicPr>
            <p:blipFill rotWithShape="1">
              <a:blip r:embed="rId14">
                <a:alphaModFix/>
              </a:blip>
              <a:srcRect b="0" l="0" r="0" t="0"/>
              <a:stretch/>
            </p:blipFill>
            <p:spPr>
              <a:xfrm>
                <a:off x="12462096" y="6344126"/>
                <a:ext cx="194538" cy="108185"/>
              </a:xfrm>
              <a:prstGeom prst="rect">
                <a:avLst/>
              </a:prstGeom>
              <a:noFill/>
              <a:ln>
                <a:noFill/>
              </a:ln>
            </p:spPr>
          </p:pic>
          <p:sp>
            <p:nvSpPr>
              <p:cNvPr id="753" name="Google Shape;753;p41"/>
              <p:cNvSpPr/>
              <p:nvPr/>
            </p:nvSpPr>
            <p:spPr>
              <a:xfrm>
                <a:off x="10730738" y="5645486"/>
                <a:ext cx="2565400" cy="904240"/>
              </a:xfrm>
              <a:custGeom>
                <a:rect b="b" l="l" r="r" t="t"/>
                <a:pathLst>
                  <a:path extrusionOk="0" h="904240" w="2565400">
                    <a:moveTo>
                      <a:pt x="102971" y="73558"/>
                    </a:moveTo>
                    <a:lnTo>
                      <a:pt x="73533" y="73558"/>
                    </a:lnTo>
                    <a:lnTo>
                      <a:pt x="73533" y="264795"/>
                    </a:lnTo>
                    <a:lnTo>
                      <a:pt x="102971" y="264795"/>
                    </a:lnTo>
                    <a:lnTo>
                      <a:pt x="102971" y="73558"/>
                    </a:lnTo>
                    <a:close/>
                  </a:path>
                  <a:path extrusionOk="0" h="904240" w="2565400">
                    <a:moveTo>
                      <a:pt x="176530" y="73558"/>
                    </a:moveTo>
                    <a:lnTo>
                      <a:pt x="147091" y="73558"/>
                    </a:lnTo>
                    <a:lnTo>
                      <a:pt x="147091" y="191236"/>
                    </a:lnTo>
                    <a:lnTo>
                      <a:pt x="176530" y="191236"/>
                    </a:lnTo>
                    <a:lnTo>
                      <a:pt x="176530" y="73558"/>
                    </a:lnTo>
                    <a:close/>
                  </a:path>
                  <a:path extrusionOk="0" h="904240" w="2565400">
                    <a:moveTo>
                      <a:pt x="617829" y="492963"/>
                    </a:moveTo>
                    <a:lnTo>
                      <a:pt x="615518" y="465747"/>
                    </a:lnTo>
                    <a:lnTo>
                      <a:pt x="608698" y="439407"/>
                    </a:lnTo>
                    <a:lnTo>
                      <a:pt x="597573" y="414553"/>
                    </a:lnTo>
                    <a:lnTo>
                      <a:pt x="588403" y="400837"/>
                    </a:lnTo>
                    <a:lnTo>
                      <a:pt x="588403" y="492950"/>
                    </a:lnTo>
                    <a:lnTo>
                      <a:pt x="588403" y="853198"/>
                    </a:lnTo>
                    <a:lnTo>
                      <a:pt x="373189" y="853198"/>
                    </a:lnTo>
                    <a:lnTo>
                      <a:pt x="329666" y="846162"/>
                    </a:lnTo>
                    <a:lnTo>
                      <a:pt x="291833" y="826566"/>
                    </a:lnTo>
                    <a:lnTo>
                      <a:pt x="261988" y="796709"/>
                    </a:lnTo>
                    <a:lnTo>
                      <a:pt x="242392" y="758888"/>
                    </a:lnTo>
                    <a:lnTo>
                      <a:pt x="235356" y="715365"/>
                    </a:lnTo>
                    <a:lnTo>
                      <a:pt x="235356" y="676668"/>
                    </a:lnTo>
                    <a:lnTo>
                      <a:pt x="331266" y="676668"/>
                    </a:lnTo>
                    <a:lnTo>
                      <a:pt x="346468" y="716114"/>
                    </a:lnTo>
                    <a:lnTo>
                      <a:pt x="373176" y="754634"/>
                    </a:lnTo>
                    <a:lnTo>
                      <a:pt x="408381" y="785914"/>
                    </a:lnTo>
                    <a:lnTo>
                      <a:pt x="450850" y="808139"/>
                    </a:lnTo>
                    <a:lnTo>
                      <a:pt x="461175" y="780592"/>
                    </a:lnTo>
                    <a:lnTo>
                      <a:pt x="416979" y="755713"/>
                    </a:lnTo>
                    <a:lnTo>
                      <a:pt x="382841" y="719416"/>
                    </a:lnTo>
                    <a:lnTo>
                      <a:pt x="360832" y="674712"/>
                    </a:lnTo>
                    <a:lnTo>
                      <a:pt x="353047" y="624598"/>
                    </a:lnTo>
                    <a:lnTo>
                      <a:pt x="353047" y="570230"/>
                    </a:lnTo>
                    <a:lnTo>
                      <a:pt x="351790" y="566851"/>
                    </a:lnTo>
                    <a:lnTo>
                      <a:pt x="326440" y="536917"/>
                    </a:lnTo>
                    <a:lnTo>
                      <a:pt x="326440" y="647268"/>
                    </a:lnTo>
                    <a:lnTo>
                      <a:pt x="279488" y="647268"/>
                    </a:lnTo>
                    <a:lnTo>
                      <a:pt x="279488" y="526999"/>
                    </a:lnTo>
                    <a:lnTo>
                      <a:pt x="323621" y="579094"/>
                    </a:lnTo>
                    <a:lnTo>
                      <a:pt x="323621" y="624598"/>
                    </a:lnTo>
                    <a:lnTo>
                      <a:pt x="326440" y="647268"/>
                    </a:lnTo>
                    <a:lnTo>
                      <a:pt x="326440" y="536917"/>
                    </a:lnTo>
                    <a:lnTo>
                      <a:pt x="219417" y="410514"/>
                    </a:lnTo>
                    <a:lnTo>
                      <a:pt x="212267" y="397789"/>
                    </a:lnTo>
                    <a:lnTo>
                      <a:pt x="222351" y="357466"/>
                    </a:lnTo>
                    <a:lnTo>
                      <a:pt x="250012" y="346913"/>
                    </a:lnTo>
                    <a:lnTo>
                      <a:pt x="257594" y="347865"/>
                    </a:lnTo>
                    <a:lnTo>
                      <a:pt x="264731" y="350253"/>
                    </a:lnTo>
                    <a:lnTo>
                      <a:pt x="271259" y="353987"/>
                    </a:lnTo>
                    <a:lnTo>
                      <a:pt x="277025" y="358990"/>
                    </a:lnTo>
                    <a:lnTo>
                      <a:pt x="474713" y="569074"/>
                    </a:lnTo>
                    <a:lnTo>
                      <a:pt x="496138" y="548906"/>
                    </a:lnTo>
                    <a:lnTo>
                      <a:pt x="441299" y="490651"/>
                    </a:lnTo>
                    <a:lnTo>
                      <a:pt x="441299" y="262636"/>
                    </a:lnTo>
                    <a:lnTo>
                      <a:pt x="559396" y="410210"/>
                    </a:lnTo>
                    <a:lnTo>
                      <a:pt x="580923" y="449110"/>
                    </a:lnTo>
                    <a:lnTo>
                      <a:pt x="588403" y="492950"/>
                    </a:lnTo>
                    <a:lnTo>
                      <a:pt x="588403" y="400837"/>
                    </a:lnTo>
                    <a:lnTo>
                      <a:pt x="582383" y="391820"/>
                    </a:lnTo>
                    <a:lnTo>
                      <a:pt x="441299" y="215506"/>
                    </a:lnTo>
                    <a:lnTo>
                      <a:pt x="441299" y="73558"/>
                    </a:lnTo>
                    <a:lnTo>
                      <a:pt x="435508" y="44958"/>
                    </a:lnTo>
                    <a:lnTo>
                      <a:pt x="419735" y="21577"/>
                    </a:lnTo>
                    <a:lnTo>
                      <a:pt x="411873" y="16281"/>
                    </a:lnTo>
                    <a:lnTo>
                      <a:pt x="411873" y="73558"/>
                    </a:lnTo>
                    <a:lnTo>
                      <a:pt x="411873" y="459384"/>
                    </a:lnTo>
                    <a:lnTo>
                      <a:pt x="353047" y="396887"/>
                    </a:lnTo>
                    <a:lnTo>
                      <a:pt x="353047" y="29438"/>
                    </a:lnTo>
                    <a:lnTo>
                      <a:pt x="367741" y="29438"/>
                    </a:lnTo>
                    <a:lnTo>
                      <a:pt x="384898" y="32905"/>
                    </a:lnTo>
                    <a:lnTo>
                      <a:pt x="398932" y="42367"/>
                    </a:lnTo>
                    <a:lnTo>
                      <a:pt x="408406" y="56400"/>
                    </a:lnTo>
                    <a:lnTo>
                      <a:pt x="411873" y="73558"/>
                    </a:lnTo>
                    <a:lnTo>
                      <a:pt x="411873" y="16281"/>
                    </a:lnTo>
                    <a:lnTo>
                      <a:pt x="396354" y="5791"/>
                    </a:lnTo>
                    <a:lnTo>
                      <a:pt x="367741" y="0"/>
                    </a:lnTo>
                    <a:lnTo>
                      <a:pt x="323621" y="0"/>
                    </a:lnTo>
                    <a:lnTo>
                      <a:pt x="323621" y="29438"/>
                    </a:lnTo>
                    <a:lnTo>
                      <a:pt x="323621" y="365620"/>
                    </a:lnTo>
                    <a:lnTo>
                      <a:pt x="298411" y="338836"/>
                    </a:lnTo>
                    <a:lnTo>
                      <a:pt x="288277" y="329996"/>
                    </a:lnTo>
                    <a:lnTo>
                      <a:pt x="279488" y="324967"/>
                    </a:lnTo>
                    <a:lnTo>
                      <a:pt x="279488" y="29438"/>
                    </a:lnTo>
                    <a:lnTo>
                      <a:pt x="323621" y="29438"/>
                    </a:lnTo>
                    <a:lnTo>
                      <a:pt x="323621" y="0"/>
                    </a:lnTo>
                    <a:lnTo>
                      <a:pt x="250063" y="0"/>
                    </a:lnTo>
                    <a:lnTo>
                      <a:pt x="250063" y="29438"/>
                    </a:lnTo>
                    <a:lnTo>
                      <a:pt x="250063" y="317563"/>
                    </a:lnTo>
                    <a:lnTo>
                      <a:pt x="212813" y="327748"/>
                    </a:lnTo>
                    <a:lnTo>
                      <a:pt x="186372" y="358559"/>
                    </a:lnTo>
                    <a:lnTo>
                      <a:pt x="180835" y="382638"/>
                    </a:lnTo>
                    <a:lnTo>
                      <a:pt x="184315" y="407111"/>
                    </a:lnTo>
                    <a:lnTo>
                      <a:pt x="196913" y="429501"/>
                    </a:lnTo>
                    <a:lnTo>
                      <a:pt x="250063" y="492252"/>
                    </a:lnTo>
                    <a:lnTo>
                      <a:pt x="250063" y="647268"/>
                    </a:lnTo>
                    <a:lnTo>
                      <a:pt x="73533" y="647268"/>
                    </a:lnTo>
                    <a:lnTo>
                      <a:pt x="56375" y="643788"/>
                    </a:lnTo>
                    <a:lnTo>
                      <a:pt x="42341" y="634326"/>
                    </a:lnTo>
                    <a:lnTo>
                      <a:pt x="32880" y="620293"/>
                    </a:lnTo>
                    <a:lnTo>
                      <a:pt x="29400" y="603135"/>
                    </a:lnTo>
                    <a:lnTo>
                      <a:pt x="29400" y="73558"/>
                    </a:lnTo>
                    <a:lnTo>
                      <a:pt x="32880" y="56400"/>
                    </a:lnTo>
                    <a:lnTo>
                      <a:pt x="42341" y="42367"/>
                    </a:lnTo>
                    <a:lnTo>
                      <a:pt x="56375" y="32905"/>
                    </a:lnTo>
                    <a:lnTo>
                      <a:pt x="73533" y="29438"/>
                    </a:lnTo>
                    <a:lnTo>
                      <a:pt x="250063" y="29438"/>
                    </a:lnTo>
                    <a:lnTo>
                      <a:pt x="250063" y="0"/>
                    </a:lnTo>
                    <a:lnTo>
                      <a:pt x="73533" y="0"/>
                    </a:lnTo>
                    <a:lnTo>
                      <a:pt x="44945" y="5791"/>
                    </a:lnTo>
                    <a:lnTo>
                      <a:pt x="21564" y="21577"/>
                    </a:lnTo>
                    <a:lnTo>
                      <a:pt x="5791" y="44958"/>
                    </a:lnTo>
                    <a:lnTo>
                      <a:pt x="0" y="73558"/>
                    </a:lnTo>
                    <a:lnTo>
                      <a:pt x="0" y="603135"/>
                    </a:lnTo>
                    <a:lnTo>
                      <a:pt x="5791" y="631736"/>
                    </a:lnTo>
                    <a:lnTo>
                      <a:pt x="21564" y="655104"/>
                    </a:lnTo>
                    <a:lnTo>
                      <a:pt x="44945" y="670890"/>
                    </a:lnTo>
                    <a:lnTo>
                      <a:pt x="73533" y="676668"/>
                    </a:lnTo>
                    <a:lnTo>
                      <a:pt x="205930" y="676668"/>
                    </a:lnTo>
                    <a:lnTo>
                      <a:pt x="205930" y="715365"/>
                    </a:lnTo>
                    <a:lnTo>
                      <a:pt x="211912" y="759777"/>
                    </a:lnTo>
                    <a:lnTo>
                      <a:pt x="228803" y="799719"/>
                    </a:lnTo>
                    <a:lnTo>
                      <a:pt x="254977" y="833577"/>
                    </a:lnTo>
                    <a:lnTo>
                      <a:pt x="288836" y="859751"/>
                    </a:lnTo>
                    <a:lnTo>
                      <a:pt x="328777" y="876642"/>
                    </a:lnTo>
                    <a:lnTo>
                      <a:pt x="373189" y="882624"/>
                    </a:lnTo>
                    <a:lnTo>
                      <a:pt x="611251" y="882624"/>
                    </a:lnTo>
                    <a:lnTo>
                      <a:pt x="617829" y="876033"/>
                    </a:lnTo>
                    <a:lnTo>
                      <a:pt x="617829" y="492963"/>
                    </a:lnTo>
                    <a:close/>
                  </a:path>
                  <a:path extrusionOk="0" h="904240" w="2565400">
                    <a:moveTo>
                      <a:pt x="2565273" y="786650"/>
                    </a:moveTo>
                    <a:lnTo>
                      <a:pt x="2559443" y="780821"/>
                    </a:lnTo>
                    <a:lnTo>
                      <a:pt x="2539250" y="780821"/>
                    </a:lnTo>
                    <a:lnTo>
                      <a:pt x="2539250" y="806831"/>
                    </a:lnTo>
                    <a:lnTo>
                      <a:pt x="2539250" y="877887"/>
                    </a:lnTo>
                    <a:lnTo>
                      <a:pt x="1681060" y="877887"/>
                    </a:lnTo>
                    <a:lnTo>
                      <a:pt x="1681060" y="806831"/>
                    </a:lnTo>
                    <a:lnTo>
                      <a:pt x="2539250" y="806831"/>
                    </a:lnTo>
                    <a:lnTo>
                      <a:pt x="2539250" y="780821"/>
                    </a:lnTo>
                    <a:lnTo>
                      <a:pt x="1660880" y="780821"/>
                    </a:lnTo>
                    <a:lnTo>
                      <a:pt x="1655051" y="786650"/>
                    </a:lnTo>
                    <a:lnTo>
                      <a:pt x="1655051" y="898067"/>
                    </a:lnTo>
                    <a:lnTo>
                      <a:pt x="1660880" y="903871"/>
                    </a:lnTo>
                    <a:lnTo>
                      <a:pt x="2559443" y="903871"/>
                    </a:lnTo>
                    <a:lnTo>
                      <a:pt x="2565273" y="898067"/>
                    </a:lnTo>
                    <a:lnTo>
                      <a:pt x="2565273" y="877887"/>
                    </a:lnTo>
                    <a:lnTo>
                      <a:pt x="2565273" y="806831"/>
                    </a:lnTo>
                    <a:lnTo>
                      <a:pt x="2565273" y="78665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80"/>
              </a:p>
            </p:txBody>
          </p:sp>
          <p:pic>
            <p:nvPicPr>
              <p:cNvPr id="754" name="Google Shape;754;p41"/>
              <p:cNvPicPr preferRelativeResize="0"/>
              <p:nvPr/>
            </p:nvPicPr>
            <p:blipFill rotWithShape="1">
              <a:blip r:embed="rId18">
                <a:alphaModFix/>
              </a:blip>
              <a:srcRect b="0" l="0" r="0" t="0"/>
              <a:stretch/>
            </p:blipFill>
            <p:spPr>
              <a:xfrm>
                <a:off x="10804278" y="6130923"/>
                <a:ext cx="117692" cy="117682"/>
              </a:xfrm>
              <a:prstGeom prst="rect">
                <a:avLst/>
              </a:prstGeom>
              <a:noFill/>
              <a:ln>
                <a:noFill/>
              </a:ln>
            </p:spPr>
          </p:pic>
        </p:grpSp>
      </p:grpSp>
      <p:sp>
        <p:nvSpPr>
          <p:cNvPr id="755" name="Google Shape;755;p41"/>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88</a:t>
            </a:r>
            <a:endParaRPr/>
          </a:p>
        </p:txBody>
      </p:sp>
      <p:pic>
        <p:nvPicPr>
          <p:cNvPr id="756" name="Google Shape;756;p41" title="Bitkwa-Logo-New.png"/>
          <p:cNvPicPr preferRelativeResize="0"/>
          <p:nvPr/>
        </p:nvPicPr>
        <p:blipFill>
          <a:blip r:embed="rId1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0" name="Shape 760"/>
        <p:cNvGrpSpPr/>
        <p:nvPr/>
      </p:nvGrpSpPr>
      <p:grpSpPr>
        <a:xfrm>
          <a:off x="0" y="0"/>
          <a:ext cx="0" cy="0"/>
          <a:chOff x="0" y="0"/>
          <a:chExt cx="0" cy="0"/>
        </a:xfrm>
      </p:grpSpPr>
      <p:grpSp>
        <p:nvGrpSpPr>
          <p:cNvPr id="761" name="Google Shape;761;p42"/>
          <p:cNvGrpSpPr/>
          <p:nvPr/>
        </p:nvGrpSpPr>
        <p:grpSpPr>
          <a:xfrm>
            <a:off x="0" y="0"/>
            <a:ext cx="9143346" cy="848926"/>
            <a:chOff x="0" y="0"/>
            <a:chExt cx="20104102" cy="1866592"/>
          </a:xfrm>
        </p:grpSpPr>
        <p:pic>
          <p:nvPicPr>
            <p:cNvPr id="762" name="Google Shape;762;p42"/>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763" name="Google Shape;763;p42"/>
            <p:cNvPicPr preferRelativeResize="0"/>
            <p:nvPr/>
          </p:nvPicPr>
          <p:blipFill rotWithShape="1">
            <a:blip r:embed="rId4">
              <a:alphaModFix/>
            </a:blip>
            <a:srcRect b="0" l="0" r="0" t="0"/>
            <a:stretch/>
          </p:blipFill>
          <p:spPr>
            <a:xfrm>
              <a:off x="572966" y="58636"/>
              <a:ext cx="14281451" cy="1751569"/>
            </a:xfrm>
            <a:prstGeom prst="rect">
              <a:avLst/>
            </a:prstGeom>
            <a:noFill/>
            <a:ln>
              <a:noFill/>
            </a:ln>
          </p:spPr>
        </p:pic>
      </p:grpSp>
      <p:sp>
        <p:nvSpPr>
          <p:cNvPr id="764" name="Google Shape;764;p42"/>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765" name="Google Shape;765;p42"/>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766" name="Google Shape;766;p42"/>
          <p:cNvSpPr txBox="1"/>
          <p:nvPr/>
        </p:nvSpPr>
        <p:spPr>
          <a:xfrm>
            <a:off x="508002" y="1086960"/>
            <a:ext cx="3865800" cy="14901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Online: Payment Plugins — Ecommerce</a:t>
            </a:r>
            <a:endParaRPr sz="1200">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BTCPay Server is an open-source payment processor that allows merchants to accept payments in bitcoins with little technical knowledge. It’s completely free and doesn’t charge any commission.</a:t>
            </a:r>
            <a:endParaRPr sz="1000">
              <a:solidFill>
                <a:srgbClr val="57585B"/>
              </a:solidFill>
              <a:latin typeface="Montserrat"/>
              <a:ea typeface="Montserrat"/>
              <a:cs typeface="Montserrat"/>
              <a:sym typeface="Montserrat"/>
            </a:endParaRPr>
          </a:p>
          <a:p>
            <a:pPr indent="0" lvl="0" marL="0" marR="0" rtl="0" algn="l">
              <a:lnSpc>
                <a:spcPct val="101800"/>
              </a:lnSpc>
              <a:spcBef>
                <a:spcPts val="80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b="1" lang="en" sz="1000">
                <a:solidFill>
                  <a:srgbClr val="241B54"/>
                </a:solidFill>
                <a:latin typeface="Montserrat"/>
                <a:ea typeface="Montserrat"/>
                <a:cs typeface="Montserrat"/>
                <a:sym typeface="Montserrat"/>
              </a:rPr>
              <a:t>Online businesses can integrate BTCPay Server seamlessly by adding the BTCPay plugin to their website.</a:t>
            </a:r>
            <a:endParaRPr sz="1000">
              <a:solidFill>
                <a:srgbClr val="57585B"/>
              </a:solidFill>
              <a:latin typeface="Montserrat"/>
              <a:ea typeface="Montserrat"/>
              <a:cs typeface="Montserrat"/>
              <a:sym typeface="Montserrat"/>
            </a:endParaRPr>
          </a:p>
        </p:txBody>
      </p:sp>
      <p:sp>
        <p:nvSpPr>
          <p:cNvPr id="767" name="Google Shape;767;p42"/>
          <p:cNvSpPr txBox="1"/>
          <p:nvPr/>
        </p:nvSpPr>
        <p:spPr>
          <a:xfrm>
            <a:off x="508002" y="4167983"/>
            <a:ext cx="3622200" cy="1287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t/>
            </a:r>
            <a:endParaRPr sz="800">
              <a:latin typeface="Open Sans"/>
              <a:ea typeface="Open Sans"/>
              <a:cs typeface="Open Sans"/>
              <a:sym typeface="Open Sans"/>
            </a:endParaRPr>
          </a:p>
        </p:txBody>
      </p:sp>
      <p:grpSp>
        <p:nvGrpSpPr>
          <p:cNvPr id="768" name="Google Shape;768;p42"/>
          <p:cNvGrpSpPr/>
          <p:nvPr/>
        </p:nvGrpSpPr>
        <p:grpSpPr>
          <a:xfrm>
            <a:off x="507968" y="2666614"/>
            <a:ext cx="3487324" cy="2176427"/>
            <a:chOff x="746450" y="1874174"/>
            <a:chExt cx="3471701" cy="2166461"/>
          </a:xfrm>
        </p:grpSpPr>
        <p:pic>
          <p:nvPicPr>
            <p:cNvPr id="769" name="Google Shape;769;p42"/>
            <p:cNvPicPr preferRelativeResize="0"/>
            <p:nvPr/>
          </p:nvPicPr>
          <p:blipFill rotWithShape="1">
            <a:blip r:embed="rId6">
              <a:alphaModFix/>
            </a:blip>
            <a:srcRect b="0" l="0" r="0" t="0"/>
            <a:stretch/>
          </p:blipFill>
          <p:spPr>
            <a:xfrm>
              <a:off x="746450" y="1874174"/>
              <a:ext cx="3471701" cy="2166461"/>
            </a:xfrm>
            <a:prstGeom prst="rect">
              <a:avLst/>
            </a:prstGeom>
            <a:noFill/>
            <a:ln>
              <a:noFill/>
            </a:ln>
          </p:spPr>
        </p:pic>
        <p:sp>
          <p:nvSpPr>
            <p:cNvPr id="770" name="Google Shape;770;p42"/>
            <p:cNvSpPr txBox="1"/>
            <p:nvPr/>
          </p:nvSpPr>
          <p:spPr>
            <a:xfrm>
              <a:off x="974114" y="2093584"/>
              <a:ext cx="2115300" cy="497700"/>
            </a:xfrm>
            <a:prstGeom prst="rect">
              <a:avLst/>
            </a:prstGeom>
            <a:noFill/>
            <a:ln>
              <a:noFill/>
            </a:ln>
          </p:spPr>
          <p:txBody>
            <a:bodyPr anchorCtr="0" anchor="t" bIns="0" lIns="0" spcFirstLastPara="1" rIns="0" wrap="square" tIns="49325">
              <a:spAutoFit/>
            </a:bodyPr>
            <a:lstStyle/>
            <a:p>
              <a:pPr indent="0" lvl="0" marL="0" marR="12758" rtl="0" algn="l">
                <a:lnSpc>
                  <a:spcPct val="97014"/>
                </a:lnSpc>
                <a:spcBef>
                  <a:spcPts val="0"/>
                </a:spcBef>
                <a:spcAft>
                  <a:spcPts val="0"/>
                </a:spcAft>
                <a:buNone/>
              </a:pPr>
              <a:r>
                <a:rPr b="1" lang="en" sz="1506">
                  <a:solidFill>
                    <a:srgbClr val="FFFFFF"/>
                  </a:solidFill>
                  <a:latin typeface="Open Sans"/>
                  <a:ea typeface="Open Sans"/>
                  <a:cs typeface="Open Sans"/>
                  <a:sym typeface="Open Sans"/>
                </a:rPr>
                <a:t>Become your own payment processor.</a:t>
              </a:r>
              <a:endParaRPr sz="1506">
                <a:latin typeface="Open Sans"/>
                <a:ea typeface="Open Sans"/>
                <a:cs typeface="Open Sans"/>
                <a:sym typeface="Open Sans"/>
              </a:endParaRPr>
            </a:p>
          </p:txBody>
        </p:sp>
        <p:sp>
          <p:nvSpPr>
            <p:cNvPr id="771" name="Google Shape;771;p42"/>
            <p:cNvSpPr txBox="1"/>
            <p:nvPr/>
          </p:nvSpPr>
          <p:spPr>
            <a:xfrm>
              <a:off x="3407601" y="3554151"/>
              <a:ext cx="244800" cy="100200"/>
            </a:xfrm>
            <a:prstGeom prst="rect">
              <a:avLst/>
            </a:prstGeom>
            <a:noFill/>
            <a:ln>
              <a:noFill/>
            </a:ln>
          </p:spPr>
          <p:txBody>
            <a:bodyPr anchorCtr="0" anchor="t" bIns="0" lIns="0" spcFirstLastPara="1" rIns="0" wrap="square" tIns="7825">
              <a:spAutoFit/>
            </a:bodyPr>
            <a:lstStyle/>
            <a:p>
              <a:pPr indent="0" lvl="0" marL="0" rtl="0" algn="l">
                <a:lnSpc>
                  <a:spcPct val="100000"/>
                </a:lnSpc>
                <a:spcBef>
                  <a:spcPts val="0"/>
                </a:spcBef>
                <a:spcAft>
                  <a:spcPts val="0"/>
                </a:spcAft>
                <a:buNone/>
              </a:pPr>
              <a:r>
                <a:rPr b="1" lang="en" sz="301">
                  <a:solidFill>
                    <a:srgbClr val="FFFFFF"/>
                  </a:solidFill>
                  <a:latin typeface="Open Sans"/>
                  <a:ea typeface="Open Sans"/>
                  <a:cs typeface="Open Sans"/>
                  <a:sym typeface="Open Sans"/>
                </a:rPr>
                <a:t>Open in wallet</a:t>
              </a:r>
              <a:endParaRPr sz="301">
                <a:latin typeface="Open Sans"/>
                <a:ea typeface="Open Sans"/>
                <a:cs typeface="Open Sans"/>
                <a:sym typeface="Open Sans"/>
              </a:endParaRPr>
            </a:p>
          </p:txBody>
        </p:sp>
        <p:sp>
          <p:nvSpPr>
            <p:cNvPr id="772" name="Google Shape;772;p42"/>
            <p:cNvSpPr txBox="1"/>
            <p:nvPr/>
          </p:nvSpPr>
          <p:spPr>
            <a:xfrm>
              <a:off x="3336819" y="3681957"/>
              <a:ext cx="387900" cy="756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None/>
              </a:pPr>
              <a:r>
                <a:rPr b="1" lang="en" sz="200">
                  <a:solidFill>
                    <a:srgbClr val="808285"/>
                  </a:solidFill>
                  <a:latin typeface="Open Sans"/>
                  <a:ea typeface="Open Sans"/>
                  <a:cs typeface="Open Sans"/>
                  <a:sym typeface="Open Sans"/>
                </a:rPr>
                <a:t>Recommended fee: sat/byte</a:t>
              </a:r>
              <a:endParaRPr sz="200">
                <a:latin typeface="Open Sans"/>
                <a:ea typeface="Open Sans"/>
                <a:cs typeface="Open Sans"/>
                <a:sym typeface="Open Sans"/>
              </a:endParaRPr>
            </a:p>
          </p:txBody>
        </p:sp>
        <p:sp>
          <p:nvSpPr>
            <p:cNvPr id="773" name="Google Shape;773;p42"/>
            <p:cNvSpPr txBox="1"/>
            <p:nvPr/>
          </p:nvSpPr>
          <p:spPr>
            <a:xfrm>
              <a:off x="3130428" y="2280177"/>
              <a:ext cx="374100" cy="184200"/>
            </a:xfrm>
            <a:prstGeom prst="rect">
              <a:avLst/>
            </a:prstGeom>
            <a:noFill/>
            <a:ln>
              <a:noFill/>
            </a:ln>
          </p:spPr>
          <p:txBody>
            <a:bodyPr anchorCtr="0" anchor="t" bIns="0" lIns="0" spcFirstLastPara="1" rIns="0" wrap="square" tIns="7250">
              <a:spAutoFit/>
            </a:bodyPr>
            <a:lstStyle/>
            <a:p>
              <a:pPr indent="0" lvl="0" marL="51031" rtl="0" algn="l">
                <a:lnSpc>
                  <a:spcPct val="100000"/>
                </a:lnSpc>
                <a:spcBef>
                  <a:spcPts val="0"/>
                </a:spcBef>
                <a:spcAft>
                  <a:spcPts val="0"/>
                </a:spcAft>
                <a:buNone/>
              </a:pPr>
              <a:r>
                <a:rPr b="1" lang="en" sz="301">
                  <a:solidFill>
                    <a:srgbClr val="FFFFFF"/>
                  </a:solidFill>
                  <a:latin typeface="Open Sans"/>
                  <a:ea typeface="Open Sans"/>
                  <a:cs typeface="Open Sans"/>
                  <a:sym typeface="Open Sans"/>
                </a:rPr>
                <a:t>Awaiting payment...</a:t>
              </a:r>
              <a:endParaRPr sz="301">
                <a:latin typeface="Open Sans"/>
                <a:ea typeface="Open Sans"/>
                <a:cs typeface="Open Sans"/>
                <a:sym typeface="Open Sans"/>
              </a:endParaRPr>
            </a:p>
            <a:p>
              <a:pPr indent="0" lvl="0" marL="0" rtl="0" algn="l">
                <a:lnSpc>
                  <a:spcPct val="100000"/>
                </a:lnSpc>
                <a:spcBef>
                  <a:spcPts val="301"/>
                </a:spcBef>
                <a:spcAft>
                  <a:spcPts val="0"/>
                </a:spcAft>
                <a:buNone/>
              </a:pPr>
              <a:r>
                <a:rPr b="1" lang="en" sz="301">
                  <a:solidFill>
                    <a:srgbClr val="808285"/>
                  </a:solidFill>
                  <a:latin typeface="Open Sans"/>
                  <a:ea typeface="Open Sans"/>
                  <a:cs typeface="Open Sans"/>
                  <a:sym typeface="Open Sans"/>
                </a:rPr>
                <a:t>Pay with</a:t>
              </a:r>
              <a:endParaRPr sz="301">
                <a:latin typeface="Open Sans"/>
                <a:ea typeface="Open Sans"/>
                <a:cs typeface="Open Sans"/>
                <a:sym typeface="Open Sans"/>
              </a:endParaRPr>
            </a:p>
          </p:txBody>
        </p:sp>
        <p:sp>
          <p:nvSpPr>
            <p:cNvPr id="774" name="Google Shape;774;p42"/>
            <p:cNvSpPr txBox="1"/>
            <p:nvPr/>
          </p:nvSpPr>
          <p:spPr>
            <a:xfrm>
              <a:off x="3266549" y="2642507"/>
              <a:ext cx="92100" cy="52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0" lang="en" sz="301">
                  <a:solidFill>
                    <a:srgbClr val="808285"/>
                  </a:solidFill>
                  <a:latin typeface="Open Sans Medium"/>
                  <a:ea typeface="Open Sans Medium"/>
                  <a:cs typeface="Open Sans Medium"/>
                  <a:sym typeface="Open Sans Medium"/>
                </a:rPr>
                <a:t>Scan</a:t>
              </a:r>
              <a:endParaRPr sz="301">
                <a:latin typeface="Open Sans Medium"/>
                <a:ea typeface="Open Sans Medium"/>
                <a:cs typeface="Open Sans Medium"/>
                <a:sym typeface="Open Sans Medium"/>
              </a:endParaRPr>
            </a:p>
          </p:txBody>
        </p:sp>
        <p:sp>
          <p:nvSpPr>
            <p:cNvPr id="775" name="Google Shape;775;p42"/>
            <p:cNvSpPr txBox="1"/>
            <p:nvPr/>
          </p:nvSpPr>
          <p:spPr>
            <a:xfrm>
              <a:off x="3704858" y="2642507"/>
              <a:ext cx="101700" cy="52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0" lang="en" sz="301">
                  <a:solidFill>
                    <a:srgbClr val="808285"/>
                  </a:solidFill>
                  <a:latin typeface="Open Sans Medium"/>
                  <a:ea typeface="Open Sans Medium"/>
                  <a:cs typeface="Open Sans Medium"/>
                  <a:sym typeface="Open Sans Medium"/>
                </a:rPr>
                <a:t>Copy</a:t>
              </a:r>
              <a:endParaRPr sz="301">
                <a:latin typeface="Open Sans Medium"/>
                <a:ea typeface="Open Sans Medium"/>
                <a:cs typeface="Open Sans Medium"/>
                <a:sym typeface="Open Sans Medium"/>
              </a:endParaRPr>
            </a:p>
          </p:txBody>
        </p:sp>
        <p:sp>
          <p:nvSpPr>
            <p:cNvPr id="776" name="Google Shape;776;p42"/>
            <p:cNvSpPr txBox="1"/>
            <p:nvPr/>
          </p:nvSpPr>
          <p:spPr>
            <a:xfrm>
              <a:off x="3746562" y="2368692"/>
              <a:ext cx="207000" cy="97800"/>
            </a:xfrm>
            <a:prstGeom prst="rect">
              <a:avLst/>
            </a:prstGeom>
            <a:noFill/>
            <a:ln>
              <a:noFill/>
            </a:ln>
          </p:spPr>
          <p:txBody>
            <a:bodyPr anchorCtr="0" anchor="t" bIns="0" lIns="0" spcFirstLastPara="1" rIns="0" wrap="square" tIns="5500">
              <a:spAutoFit/>
            </a:bodyPr>
            <a:lstStyle/>
            <a:p>
              <a:pPr indent="0" lvl="0" marL="0" rtl="0" algn="l">
                <a:lnSpc>
                  <a:spcPct val="100000"/>
                </a:lnSpc>
                <a:spcBef>
                  <a:spcPts val="0"/>
                </a:spcBef>
                <a:spcAft>
                  <a:spcPts val="0"/>
                </a:spcAft>
                <a:buNone/>
              </a:pPr>
              <a:r>
                <a:rPr b="0" lang="en" sz="301">
                  <a:solidFill>
                    <a:srgbClr val="808285"/>
                  </a:solidFill>
                  <a:latin typeface="Open Sans Medium"/>
                  <a:ea typeface="Open Sans Medium"/>
                  <a:cs typeface="Open Sans Medium"/>
                  <a:sym typeface="Open Sans Medium"/>
                </a:rPr>
                <a:t>Bitcoin (BTC)</a:t>
              </a:r>
              <a:endParaRPr sz="301">
                <a:latin typeface="Open Sans Medium"/>
                <a:ea typeface="Open Sans Medium"/>
                <a:cs typeface="Open Sans Medium"/>
                <a:sym typeface="Open Sans Medium"/>
              </a:endParaRPr>
            </a:p>
          </p:txBody>
        </p:sp>
        <p:sp>
          <p:nvSpPr>
            <p:cNvPr id="777" name="Google Shape;777;p42"/>
            <p:cNvSpPr txBox="1"/>
            <p:nvPr/>
          </p:nvSpPr>
          <p:spPr>
            <a:xfrm>
              <a:off x="3691188" y="2473748"/>
              <a:ext cx="260100" cy="140100"/>
            </a:xfrm>
            <a:prstGeom prst="rect">
              <a:avLst/>
            </a:prstGeom>
            <a:noFill/>
            <a:ln>
              <a:noFill/>
            </a:ln>
          </p:spPr>
          <p:txBody>
            <a:bodyPr anchorCtr="0" anchor="t" bIns="0" lIns="0" spcFirstLastPara="1" rIns="0" wrap="square" tIns="13350">
              <a:spAutoFit/>
            </a:bodyPr>
            <a:lstStyle/>
            <a:p>
              <a:pPr indent="0" lvl="0" marL="0" rtl="0" algn="l">
                <a:lnSpc>
                  <a:spcPct val="100000"/>
                </a:lnSpc>
                <a:spcBef>
                  <a:spcPts val="0"/>
                </a:spcBef>
                <a:spcAft>
                  <a:spcPts val="0"/>
                </a:spcAft>
                <a:buNone/>
              </a:pPr>
              <a:r>
                <a:rPr b="0" lang="en" sz="301">
                  <a:solidFill>
                    <a:srgbClr val="808285"/>
                  </a:solidFill>
                  <a:latin typeface="Open Sans Medium"/>
                  <a:ea typeface="Open Sans Medium"/>
                  <a:cs typeface="Open Sans Medium"/>
                  <a:sym typeface="Open Sans Medium"/>
                </a:rPr>
                <a:t>0.0000010 BTC</a:t>
              </a:r>
              <a:endParaRPr sz="301">
                <a:latin typeface="Open Sans Medium"/>
                <a:ea typeface="Open Sans Medium"/>
                <a:cs typeface="Open Sans Medium"/>
                <a:sym typeface="Open Sans Medium"/>
              </a:endParaRPr>
            </a:p>
            <a:p>
              <a:pPr indent="0" lvl="0" marL="38273" rtl="0" algn="l">
                <a:lnSpc>
                  <a:spcPct val="100000"/>
                </a:lnSpc>
                <a:spcBef>
                  <a:spcPts val="0"/>
                </a:spcBef>
                <a:spcAft>
                  <a:spcPts val="0"/>
                </a:spcAft>
                <a:buNone/>
              </a:pPr>
              <a:r>
                <a:rPr b="0" i="1" lang="en" sz="200">
                  <a:solidFill>
                    <a:srgbClr val="808285"/>
                  </a:solidFill>
                  <a:latin typeface="Open Sans Medium"/>
                  <a:ea typeface="Open Sans Medium"/>
                  <a:cs typeface="Open Sans Medium"/>
                  <a:sym typeface="Open Sans Medium"/>
                </a:rPr>
                <a:t>1 BTC = $(USD)</a:t>
              </a:r>
              <a:endParaRPr sz="200">
                <a:latin typeface="Open Sans Medium"/>
                <a:ea typeface="Open Sans Medium"/>
                <a:cs typeface="Open Sans Medium"/>
                <a:sym typeface="Open Sans Medium"/>
              </a:endParaRPr>
            </a:p>
          </p:txBody>
        </p:sp>
        <p:sp>
          <p:nvSpPr>
            <p:cNvPr id="778" name="Google Shape;778;p42"/>
            <p:cNvSpPr txBox="1"/>
            <p:nvPr/>
          </p:nvSpPr>
          <p:spPr>
            <a:xfrm>
              <a:off x="1237027" y="2913380"/>
              <a:ext cx="229500" cy="69300"/>
            </a:xfrm>
            <a:prstGeom prst="rect">
              <a:avLst/>
            </a:prstGeom>
            <a:noFill/>
            <a:ln>
              <a:noFill/>
            </a:ln>
          </p:spPr>
          <p:txBody>
            <a:bodyPr anchorCtr="0" anchor="t" bIns="0" lIns="0" spcFirstLastPara="1" rIns="0" wrap="square" tIns="7825">
              <a:spAutoFit/>
            </a:bodyPr>
            <a:lstStyle/>
            <a:p>
              <a:pPr indent="0" lvl="0" marL="0" rtl="0" algn="l">
                <a:lnSpc>
                  <a:spcPct val="100000"/>
                </a:lnSpc>
                <a:spcBef>
                  <a:spcPts val="0"/>
                </a:spcBef>
                <a:spcAft>
                  <a:spcPts val="0"/>
                </a:spcAft>
                <a:buNone/>
              </a:pPr>
              <a:r>
                <a:rPr b="1" lang="en" sz="401">
                  <a:solidFill>
                    <a:srgbClr val="FFFFFF"/>
                  </a:solidFill>
                  <a:latin typeface="Open Sans"/>
                  <a:ea typeface="Open Sans"/>
                  <a:cs typeface="Open Sans"/>
                  <a:sym typeface="Open Sans"/>
                </a:rPr>
                <a:t>Invoices</a:t>
              </a:r>
              <a:endParaRPr sz="401">
                <a:latin typeface="Open Sans"/>
                <a:ea typeface="Open Sans"/>
                <a:cs typeface="Open Sans"/>
                <a:sym typeface="Open Sans"/>
              </a:endParaRPr>
            </a:p>
          </p:txBody>
        </p:sp>
        <p:sp>
          <p:nvSpPr>
            <p:cNvPr id="779" name="Google Shape;779;p42"/>
            <p:cNvSpPr txBox="1"/>
            <p:nvPr/>
          </p:nvSpPr>
          <p:spPr>
            <a:xfrm>
              <a:off x="2237073" y="2768912"/>
              <a:ext cx="852300" cy="405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SERVER SETTINGS STORES  APPS WALLETS INVOICES  PAY</a:t>
              </a:r>
              <a:endParaRPr sz="200">
                <a:latin typeface="Open Sans"/>
                <a:ea typeface="Open Sans"/>
                <a:cs typeface="Open Sans"/>
                <a:sym typeface="Open Sans"/>
              </a:endParaRPr>
            </a:p>
          </p:txBody>
        </p:sp>
        <p:sp>
          <p:nvSpPr>
            <p:cNvPr id="780" name="Google Shape;780;p42"/>
            <p:cNvSpPr txBox="1"/>
            <p:nvPr/>
          </p:nvSpPr>
          <p:spPr>
            <a:xfrm>
              <a:off x="2842291" y="3281018"/>
              <a:ext cx="1212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Amount</a:t>
              </a:r>
              <a:endParaRPr sz="200">
                <a:latin typeface="Open Sans"/>
                <a:ea typeface="Open Sans"/>
                <a:cs typeface="Open Sans"/>
                <a:sym typeface="Open Sans"/>
              </a:endParaRPr>
            </a:p>
          </p:txBody>
        </p:sp>
        <p:sp>
          <p:nvSpPr>
            <p:cNvPr id="781" name="Google Shape;781;p42"/>
            <p:cNvSpPr txBox="1"/>
            <p:nvPr/>
          </p:nvSpPr>
          <p:spPr>
            <a:xfrm>
              <a:off x="2262204" y="3280720"/>
              <a:ext cx="981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Status</a:t>
              </a:r>
              <a:endParaRPr sz="200">
                <a:latin typeface="Open Sans"/>
                <a:ea typeface="Open Sans"/>
                <a:cs typeface="Open Sans"/>
                <a:sym typeface="Open Sans"/>
              </a:endParaRPr>
            </a:p>
          </p:txBody>
        </p:sp>
        <p:sp>
          <p:nvSpPr>
            <p:cNvPr id="782" name="Google Shape;782;p42"/>
            <p:cNvSpPr txBox="1"/>
            <p:nvPr/>
          </p:nvSpPr>
          <p:spPr>
            <a:xfrm>
              <a:off x="1237372" y="3070319"/>
              <a:ext cx="508500" cy="759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0" lang="en" sz="200">
                  <a:solidFill>
                    <a:srgbClr val="FFFFFF"/>
                  </a:solidFill>
                  <a:latin typeface="Open Sans Medium"/>
                  <a:ea typeface="Open Sans Medium"/>
                  <a:cs typeface="Open Sans Medium"/>
                  <a:sym typeface="Open Sans Medium"/>
                </a:rPr>
                <a:t>Create, search or pay an invoice. (</a:t>
              </a:r>
              <a:r>
                <a:rPr b="0" lang="en" sz="200">
                  <a:solidFill>
                    <a:srgbClr val="37672C"/>
                  </a:solidFill>
                  <a:latin typeface="Open Sans Medium"/>
                  <a:ea typeface="Open Sans Medium"/>
                  <a:cs typeface="Open Sans Medium"/>
                  <a:sym typeface="Open Sans Medium"/>
                </a:rPr>
                <a:t>Help</a:t>
              </a:r>
              <a:r>
                <a:rPr b="0" lang="en" sz="200">
                  <a:solidFill>
                    <a:srgbClr val="FFFFFF"/>
                  </a:solidFill>
                  <a:latin typeface="Open Sans Medium"/>
                  <a:ea typeface="Open Sans Medium"/>
                  <a:cs typeface="Open Sans Medium"/>
                  <a:sym typeface="Open Sans Medium"/>
                </a:rPr>
                <a:t>)</a:t>
              </a:r>
              <a:endParaRPr sz="200">
                <a:latin typeface="Open Sans Medium"/>
                <a:ea typeface="Open Sans Medium"/>
                <a:cs typeface="Open Sans Medium"/>
                <a:sym typeface="Open Sans Medium"/>
              </a:endParaRPr>
            </a:p>
          </p:txBody>
        </p:sp>
        <p:sp>
          <p:nvSpPr>
            <p:cNvPr id="783" name="Google Shape;783;p42"/>
            <p:cNvSpPr txBox="1"/>
            <p:nvPr/>
          </p:nvSpPr>
          <p:spPr>
            <a:xfrm>
              <a:off x="1289614" y="3163716"/>
              <a:ext cx="411300" cy="42300"/>
            </a:xfrm>
            <a:prstGeom prst="rect">
              <a:avLst/>
            </a:prstGeom>
            <a:noFill/>
            <a:ln>
              <a:noFill/>
            </a:ln>
          </p:spPr>
          <p:txBody>
            <a:bodyPr anchorCtr="0" anchor="t" bIns="0" lIns="0" spcFirstLastPara="1" rIns="0" wrap="square" tIns="7825">
              <a:spAutoFit/>
            </a:bodyPr>
            <a:lstStyle/>
            <a:p>
              <a:pPr indent="0" lvl="0" marL="0" rtl="0" algn="l">
                <a:lnSpc>
                  <a:spcPct val="100000"/>
                </a:lnSpc>
                <a:spcBef>
                  <a:spcPts val="0"/>
                </a:spcBef>
                <a:spcAft>
                  <a:spcPts val="0"/>
                </a:spcAft>
                <a:buNone/>
              </a:pPr>
              <a:r>
                <a:rPr b="0" lang="en" sz="200">
                  <a:solidFill>
                    <a:srgbClr val="FFFFFF"/>
                  </a:solidFill>
                  <a:latin typeface="Open Sans Medium"/>
                  <a:ea typeface="Open Sans Medium"/>
                  <a:cs typeface="Open Sans Medium"/>
                  <a:sym typeface="Open Sans Medium"/>
                </a:rPr>
                <a:t>Create a new Invoice  Export</a:t>
              </a:r>
              <a:endParaRPr sz="200">
                <a:latin typeface="Open Sans Medium"/>
                <a:ea typeface="Open Sans Medium"/>
                <a:cs typeface="Open Sans Medium"/>
                <a:sym typeface="Open Sans Medium"/>
              </a:endParaRPr>
            </a:p>
          </p:txBody>
        </p:sp>
        <p:sp>
          <p:nvSpPr>
            <p:cNvPr id="784" name="Google Shape;784;p42"/>
            <p:cNvSpPr txBox="1"/>
            <p:nvPr/>
          </p:nvSpPr>
          <p:spPr>
            <a:xfrm>
              <a:off x="1239022" y="3281018"/>
              <a:ext cx="759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Date</a:t>
              </a:r>
              <a:endParaRPr sz="200">
                <a:latin typeface="Open Sans"/>
                <a:ea typeface="Open Sans"/>
                <a:cs typeface="Open Sans"/>
                <a:sym typeface="Open Sans"/>
              </a:endParaRPr>
            </a:p>
          </p:txBody>
        </p:sp>
        <p:sp>
          <p:nvSpPr>
            <p:cNvPr id="785" name="Google Shape;785;p42"/>
            <p:cNvSpPr txBox="1"/>
            <p:nvPr/>
          </p:nvSpPr>
          <p:spPr>
            <a:xfrm>
              <a:off x="1514676" y="3281018"/>
              <a:ext cx="1164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Orderid</a:t>
              </a:r>
              <a:endParaRPr sz="200">
                <a:latin typeface="Open Sans"/>
                <a:ea typeface="Open Sans"/>
                <a:cs typeface="Open Sans"/>
                <a:sym typeface="Open Sans"/>
              </a:endParaRPr>
            </a:p>
          </p:txBody>
        </p:sp>
        <p:sp>
          <p:nvSpPr>
            <p:cNvPr id="786" name="Google Shape;786;p42"/>
            <p:cNvSpPr txBox="1"/>
            <p:nvPr/>
          </p:nvSpPr>
          <p:spPr>
            <a:xfrm>
              <a:off x="1696864" y="3281018"/>
              <a:ext cx="1344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FFFFFF"/>
                  </a:solidFill>
                  <a:latin typeface="Open Sans"/>
                  <a:ea typeface="Open Sans"/>
                  <a:cs typeface="Open Sans"/>
                  <a:sym typeface="Open Sans"/>
                </a:rPr>
                <a:t>Invoiceid</a:t>
              </a:r>
              <a:endParaRPr sz="200">
                <a:latin typeface="Open Sans"/>
                <a:ea typeface="Open Sans"/>
                <a:cs typeface="Open Sans"/>
                <a:sym typeface="Open Sans"/>
              </a:endParaRPr>
            </a:p>
          </p:txBody>
        </p:sp>
        <p:sp>
          <p:nvSpPr>
            <p:cNvPr id="787" name="Google Shape;787;p42"/>
            <p:cNvSpPr txBox="1"/>
            <p:nvPr/>
          </p:nvSpPr>
          <p:spPr>
            <a:xfrm>
              <a:off x="3284511" y="3796353"/>
              <a:ext cx="999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0" lang="en" sz="200">
                  <a:solidFill>
                    <a:srgbClr val="37672C"/>
                  </a:solidFill>
                  <a:latin typeface="Open Sans Medium"/>
                  <a:ea typeface="Open Sans Medium"/>
                  <a:cs typeface="Open Sans Medium"/>
                  <a:sym typeface="Open Sans Medium"/>
                </a:rPr>
                <a:t>Details</a:t>
              </a:r>
              <a:endParaRPr sz="200">
                <a:latin typeface="Open Sans Medium"/>
                <a:ea typeface="Open Sans Medium"/>
                <a:cs typeface="Open Sans Medium"/>
                <a:sym typeface="Open Sans Medium"/>
              </a:endParaRPr>
            </a:p>
          </p:txBody>
        </p:sp>
        <p:sp>
          <p:nvSpPr>
            <p:cNvPr id="788" name="Google Shape;788;p42"/>
            <p:cNvSpPr txBox="1"/>
            <p:nvPr/>
          </p:nvSpPr>
          <p:spPr>
            <a:xfrm>
              <a:off x="3283182" y="3907722"/>
              <a:ext cx="999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0" lang="en" sz="200">
                  <a:solidFill>
                    <a:srgbClr val="37672C"/>
                  </a:solidFill>
                  <a:latin typeface="Open Sans Medium"/>
                  <a:ea typeface="Open Sans Medium"/>
                  <a:cs typeface="Open Sans Medium"/>
                  <a:sym typeface="Open Sans Medium"/>
                </a:rPr>
                <a:t>Details</a:t>
              </a:r>
              <a:endParaRPr sz="200">
                <a:latin typeface="Open Sans Medium"/>
                <a:ea typeface="Open Sans Medium"/>
                <a:cs typeface="Open Sans Medium"/>
                <a:sym typeface="Open Sans Medium"/>
              </a:endParaRPr>
            </a:p>
          </p:txBody>
        </p:sp>
        <p:sp>
          <p:nvSpPr>
            <p:cNvPr id="789" name="Google Shape;789;p42"/>
            <p:cNvSpPr txBox="1"/>
            <p:nvPr/>
          </p:nvSpPr>
          <p:spPr>
            <a:xfrm>
              <a:off x="2273312" y="3358708"/>
              <a:ext cx="618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paid</a:t>
              </a:r>
              <a:endParaRPr sz="200">
                <a:latin typeface="Open Sans"/>
                <a:ea typeface="Open Sans"/>
                <a:cs typeface="Open Sans"/>
                <a:sym typeface="Open Sans"/>
              </a:endParaRPr>
            </a:p>
          </p:txBody>
        </p:sp>
        <p:sp>
          <p:nvSpPr>
            <p:cNvPr id="790" name="Google Shape;790;p42"/>
            <p:cNvSpPr txBox="1"/>
            <p:nvPr/>
          </p:nvSpPr>
          <p:spPr>
            <a:xfrm>
              <a:off x="2273049" y="3468154"/>
              <a:ext cx="618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paid</a:t>
              </a:r>
              <a:endParaRPr sz="200">
                <a:latin typeface="Open Sans"/>
                <a:ea typeface="Open Sans"/>
                <a:cs typeface="Open Sans"/>
                <a:sym typeface="Open Sans"/>
              </a:endParaRPr>
            </a:p>
          </p:txBody>
        </p:sp>
        <p:sp>
          <p:nvSpPr>
            <p:cNvPr id="791" name="Google Shape;791;p42"/>
            <p:cNvSpPr txBox="1"/>
            <p:nvPr/>
          </p:nvSpPr>
          <p:spPr>
            <a:xfrm>
              <a:off x="2272236" y="3802089"/>
              <a:ext cx="951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expired</a:t>
              </a:r>
              <a:endParaRPr sz="200">
                <a:latin typeface="Open Sans"/>
                <a:ea typeface="Open Sans"/>
                <a:cs typeface="Open Sans"/>
                <a:sym typeface="Open Sans"/>
              </a:endParaRPr>
            </a:p>
          </p:txBody>
        </p:sp>
        <p:sp>
          <p:nvSpPr>
            <p:cNvPr id="792" name="Google Shape;792;p42"/>
            <p:cNvSpPr txBox="1"/>
            <p:nvPr/>
          </p:nvSpPr>
          <p:spPr>
            <a:xfrm>
              <a:off x="2273224" y="3914586"/>
              <a:ext cx="951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expired</a:t>
              </a:r>
              <a:endParaRPr sz="200">
                <a:latin typeface="Open Sans"/>
                <a:ea typeface="Open Sans"/>
                <a:cs typeface="Open Sans"/>
                <a:sym typeface="Open Sans"/>
              </a:endParaRPr>
            </a:p>
          </p:txBody>
        </p:sp>
        <p:sp>
          <p:nvSpPr>
            <p:cNvPr id="793" name="Google Shape;793;p42"/>
            <p:cNvSpPr txBox="1"/>
            <p:nvPr/>
          </p:nvSpPr>
          <p:spPr>
            <a:xfrm>
              <a:off x="2273224" y="3691458"/>
              <a:ext cx="588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new</a:t>
              </a:r>
              <a:endParaRPr sz="200">
                <a:latin typeface="Open Sans"/>
                <a:ea typeface="Open Sans"/>
                <a:cs typeface="Open Sans"/>
                <a:sym typeface="Open Sans"/>
              </a:endParaRPr>
            </a:p>
          </p:txBody>
        </p:sp>
        <p:sp>
          <p:nvSpPr>
            <p:cNvPr id="794" name="Google Shape;794;p42"/>
            <p:cNvSpPr txBox="1"/>
            <p:nvPr/>
          </p:nvSpPr>
          <p:spPr>
            <a:xfrm>
              <a:off x="2273224" y="3579268"/>
              <a:ext cx="58800" cy="76500"/>
            </a:xfrm>
            <a:prstGeom prst="rect">
              <a:avLst/>
            </a:prstGeom>
            <a:noFill/>
            <a:ln>
              <a:noFill/>
            </a:ln>
          </p:spPr>
          <p:txBody>
            <a:bodyPr anchorCtr="0" anchor="t" bIns="0" lIns="0" spcFirstLastPara="1" rIns="0" wrap="square" tIns="7525">
              <a:spAutoFit/>
            </a:bodyPr>
            <a:lstStyle/>
            <a:p>
              <a:pPr indent="0" lvl="0" marL="0" rtl="0" algn="l">
                <a:lnSpc>
                  <a:spcPct val="100000"/>
                </a:lnSpc>
                <a:spcBef>
                  <a:spcPts val="0"/>
                </a:spcBef>
                <a:spcAft>
                  <a:spcPts val="0"/>
                </a:spcAft>
                <a:buNone/>
              </a:pPr>
              <a:r>
                <a:rPr b="1" lang="en" sz="200">
                  <a:solidFill>
                    <a:srgbClr val="221F1F"/>
                  </a:solidFill>
                  <a:latin typeface="Open Sans"/>
                  <a:ea typeface="Open Sans"/>
                  <a:cs typeface="Open Sans"/>
                  <a:sym typeface="Open Sans"/>
                </a:rPr>
                <a:t>new</a:t>
              </a:r>
              <a:endParaRPr sz="200">
                <a:latin typeface="Open Sans"/>
                <a:ea typeface="Open Sans"/>
                <a:cs typeface="Open Sans"/>
                <a:sym typeface="Open Sans"/>
              </a:endParaRPr>
            </a:p>
          </p:txBody>
        </p:sp>
        <p:sp>
          <p:nvSpPr>
            <p:cNvPr id="795" name="Google Shape;795;p42"/>
            <p:cNvSpPr txBox="1"/>
            <p:nvPr/>
          </p:nvSpPr>
          <p:spPr>
            <a:xfrm>
              <a:off x="1236417" y="3392587"/>
              <a:ext cx="474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AM</a:t>
              </a:r>
              <a:endParaRPr sz="200">
                <a:latin typeface="Trebuchet MS"/>
                <a:ea typeface="Trebuchet MS"/>
                <a:cs typeface="Trebuchet MS"/>
                <a:sym typeface="Trebuchet MS"/>
              </a:endParaRPr>
            </a:p>
          </p:txBody>
        </p:sp>
        <p:sp>
          <p:nvSpPr>
            <p:cNvPr id="796" name="Google Shape;796;p42"/>
            <p:cNvSpPr txBox="1"/>
            <p:nvPr/>
          </p:nvSpPr>
          <p:spPr>
            <a:xfrm>
              <a:off x="1236417" y="3503006"/>
              <a:ext cx="474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AM</a:t>
              </a:r>
              <a:endParaRPr sz="200">
                <a:latin typeface="Trebuchet MS"/>
                <a:ea typeface="Trebuchet MS"/>
                <a:cs typeface="Trebuchet MS"/>
                <a:sym typeface="Trebuchet MS"/>
              </a:endParaRPr>
            </a:p>
          </p:txBody>
        </p:sp>
        <p:sp>
          <p:nvSpPr>
            <p:cNvPr id="797" name="Google Shape;797;p42"/>
            <p:cNvSpPr txBox="1"/>
            <p:nvPr/>
          </p:nvSpPr>
          <p:spPr>
            <a:xfrm>
              <a:off x="1236417" y="3614877"/>
              <a:ext cx="474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AM</a:t>
              </a:r>
              <a:endParaRPr sz="200">
                <a:latin typeface="Trebuchet MS"/>
                <a:ea typeface="Trebuchet MS"/>
                <a:cs typeface="Trebuchet MS"/>
                <a:sym typeface="Trebuchet MS"/>
              </a:endParaRPr>
            </a:p>
          </p:txBody>
        </p:sp>
        <p:sp>
          <p:nvSpPr>
            <p:cNvPr id="798" name="Google Shape;798;p42"/>
            <p:cNvSpPr txBox="1"/>
            <p:nvPr/>
          </p:nvSpPr>
          <p:spPr>
            <a:xfrm>
              <a:off x="1236417" y="3727488"/>
              <a:ext cx="474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AM</a:t>
              </a:r>
              <a:endParaRPr sz="200">
                <a:latin typeface="Trebuchet MS"/>
                <a:ea typeface="Trebuchet MS"/>
                <a:cs typeface="Trebuchet MS"/>
                <a:sym typeface="Trebuchet MS"/>
              </a:endParaRPr>
            </a:p>
          </p:txBody>
        </p:sp>
        <p:sp>
          <p:nvSpPr>
            <p:cNvPr id="799" name="Google Shape;799;p42"/>
            <p:cNvSpPr txBox="1"/>
            <p:nvPr/>
          </p:nvSpPr>
          <p:spPr>
            <a:xfrm>
              <a:off x="1236417" y="3838590"/>
              <a:ext cx="474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AM</a:t>
              </a:r>
              <a:endParaRPr sz="200">
                <a:latin typeface="Trebuchet MS"/>
                <a:ea typeface="Trebuchet MS"/>
                <a:cs typeface="Trebuchet MS"/>
                <a:sym typeface="Trebuchet MS"/>
              </a:endParaRPr>
            </a:p>
          </p:txBody>
        </p:sp>
        <p:sp>
          <p:nvSpPr>
            <p:cNvPr id="800" name="Google Shape;800;p42"/>
            <p:cNvSpPr txBox="1"/>
            <p:nvPr/>
          </p:nvSpPr>
          <p:spPr>
            <a:xfrm>
              <a:off x="1236431" y="3949463"/>
              <a:ext cx="47100" cy="39600"/>
            </a:xfrm>
            <a:prstGeom prst="rect">
              <a:avLst/>
            </a:prstGeom>
            <a:noFill/>
            <a:ln>
              <a:noFill/>
            </a:ln>
          </p:spPr>
          <p:txBody>
            <a:bodyPr anchorCtr="0" anchor="t" bIns="0" lIns="0" spcFirstLastPara="1" rIns="0" wrap="square" tIns="5225">
              <a:spAutoFit/>
            </a:bodyPr>
            <a:lstStyle/>
            <a:p>
              <a:pPr indent="0" lvl="0" marL="0" rtl="0" algn="l">
                <a:lnSpc>
                  <a:spcPct val="100000"/>
                </a:lnSpc>
                <a:spcBef>
                  <a:spcPts val="0"/>
                </a:spcBef>
                <a:spcAft>
                  <a:spcPts val="0"/>
                </a:spcAft>
                <a:buNone/>
              </a:pPr>
              <a:r>
                <a:rPr b="1" lang="en" sz="200">
                  <a:solidFill>
                    <a:srgbClr val="929497"/>
                  </a:solidFill>
                  <a:latin typeface="Trebuchet MS"/>
                  <a:ea typeface="Trebuchet MS"/>
                  <a:cs typeface="Trebuchet MS"/>
                  <a:sym typeface="Trebuchet MS"/>
                </a:rPr>
                <a:t>PM</a:t>
              </a:r>
              <a:endParaRPr sz="200">
                <a:latin typeface="Trebuchet MS"/>
                <a:ea typeface="Trebuchet MS"/>
                <a:cs typeface="Trebuchet MS"/>
                <a:sym typeface="Trebuchet MS"/>
              </a:endParaRPr>
            </a:p>
          </p:txBody>
        </p:sp>
        <p:sp>
          <p:nvSpPr>
            <p:cNvPr id="801" name="Google Shape;801;p42"/>
            <p:cNvSpPr txBox="1"/>
            <p:nvPr/>
          </p:nvSpPr>
          <p:spPr>
            <a:xfrm>
              <a:off x="2790034" y="3907745"/>
              <a:ext cx="1767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$10.00 (USD)</a:t>
              </a:r>
              <a:endParaRPr sz="200">
                <a:latin typeface="Open Sans"/>
                <a:ea typeface="Open Sans"/>
                <a:cs typeface="Open Sans"/>
                <a:sym typeface="Open Sans"/>
              </a:endParaRPr>
            </a:p>
          </p:txBody>
        </p:sp>
        <p:sp>
          <p:nvSpPr>
            <p:cNvPr id="802" name="Google Shape;802;p42"/>
            <p:cNvSpPr txBox="1"/>
            <p:nvPr/>
          </p:nvSpPr>
          <p:spPr>
            <a:xfrm>
              <a:off x="2791200" y="3796377"/>
              <a:ext cx="1752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$50.00 (USD)</a:t>
              </a:r>
              <a:endParaRPr sz="200">
                <a:latin typeface="Open Sans"/>
                <a:ea typeface="Open Sans"/>
                <a:cs typeface="Open Sans"/>
                <a:sym typeface="Open Sans"/>
              </a:endParaRPr>
            </a:p>
          </p:txBody>
        </p:sp>
        <p:sp>
          <p:nvSpPr>
            <p:cNvPr id="803" name="Google Shape;803;p42"/>
            <p:cNvSpPr txBox="1"/>
            <p:nvPr/>
          </p:nvSpPr>
          <p:spPr>
            <a:xfrm>
              <a:off x="2805352" y="3684820"/>
              <a:ext cx="1605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$5.00 (USD)</a:t>
              </a:r>
              <a:endParaRPr sz="200">
                <a:latin typeface="Open Sans"/>
                <a:ea typeface="Open Sans"/>
                <a:cs typeface="Open Sans"/>
                <a:sym typeface="Open Sans"/>
              </a:endParaRPr>
            </a:p>
          </p:txBody>
        </p:sp>
        <p:sp>
          <p:nvSpPr>
            <p:cNvPr id="804" name="Google Shape;804;p42"/>
            <p:cNvSpPr txBox="1"/>
            <p:nvPr/>
          </p:nvSpPr>
          <p:spPr>
            <a:xfrm>
              <a:off x="2805352" y="3352342"/>
              <a:ext cx="1611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$2.00 (USD)</a:t>
              </a:r>
              <a:endParaRPr sz="200">
                <a:latin typeface="Open Sans"/>
                <a:ea typeface="Open Sans"/>
                <a:cs typeface="Open Sans"/>
                <a:sym typeface="Open Sans"/>
              </a:endParaRPr>
            </a:p>
          </p:txBody>
        </p:sp>
        <p:sp>
          <p:nvSpPr>
            <p:cNvPr id="805" name="Google Shape;805;p42"/>
            <p:cNvSpPr txBox="1"/>
            <p:nvPr/>
          </p:nvSpPr>
          <p:spPr>
            <a:xfrm>
              <a:off x="2747767" y="3463222"/>
              <a:ext cx="2172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0.01000000 BTC</a:t>
              </a:r>
              <a:endParaRPr sz="200">
                <a:latin typeface="Open Sans"/>
                <a:ea typeface="Open Sans"/>
                <a:cs typeface="Open Sans"/>
                <a:sym typeface="Open Sans"/>
              </a:endParaRPr>
            </a:p>
          </p:txBody>
        </p:sp>
        <p:sp>
          <p:nvSpPr>
            <p:cNvPr id="806" name="Google Shape;806;p42"/>
            <p:cNvSpPr txBox="1"/>
            <p:nvPr/>
          </p:nvSpPr>
          <p:spPr>
            <a:xfrm>
              <a:off x="2768887" y="3574590"/>
              <a:ext cx="198000" cy="41400"/>
            </a:xfrm>
            <a:prstGeom prst="rect">
              <a:avLst/>
            </a:prstGeom>
            <a:noFill/>
            <a:ln>
              <a:noFill/>
            </a:ln>
          </p:spPr>
          <p:txBody>
            <a:bodyPr anchorCtr="0" anchor="t" bIns="0" lIns="0" spcFirstLastPara="1" rIns="0" wrap="square" tIns="6975">
              <a:spAutoFit/>
            </a:bodyPr>
            <a:lstStyle/>
            <a:p>
              <a:pPr indent="0" lvl="0" marL="0" rtl="0" algn="l">
                <a:lnSpc>
                  <a:spcPct val="100000"/>
                </a:lnSpc>
                <a:spcBef>
                  <a:spcPts val="0"/>
                </a:spcBef>
                <a:spcAft>
                  <a:spcPts val="0"/>
                </a:spcAft>
                <a:buNone/>
              </a:pPr>
              <a:r>
                <a:rPr b="1" lang="en" sz="200">
                  <a:solidFill>
                    <a:srgbClr val="929497"/>
                  </a:solidFill>
                  <a:latin typeface="Open Sans"/>
                  <a:ea typeface="Open Sans"/>
                  <a:cs typeface="Open Sans"/>
                  <a:sym typeface="Open Sans"/>
                </a:rPr>
                <a:t>120.00 € (EUR)</a:t>
              </a:r>
              <a:endParaRPr sz="200">
                <a:latin typeface="Open Sans"/>
                <a:ea typeface="Open Sans"/>
                <a:cs typeface="Open Sans"/>
                <a:sym typeface="Open Sans"/>
              </a:endParaRPr>
            </a:p>
          </p:txBody>
        </p:sp>
      </p:grpSp>
      <p:pic>
        <p:nvPicPr>
          <p:cNvPr id="807" name="Google Shape;807;p42"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grpSp>
        <p:nvGrpSpPr>
          <p:cNvPr id="808" name="Google Shape;808;p42"/>
          <p:cNvGrpSpPr/>
          <p:nvPr/>
        </p:nvGrpSpPr>
        <p:grpSpPr>
          <a:xfrm>
            <a:off x="4886075" y="1150933"/>
            <a:ext cx="2253774" cy="3145670"/>
            <a:chOff x="4886150" y="1150950"/>
            <a:chExt cx="2645275" cy="3692100"/>
          </a:xfrm>
        </p:grpSpPr>
        <p:pic>
          <p:nvPicPr>
            <p:cNvPr id="809" name="Google Shape;809;p42"/>
            <p:cNvPicPr preferRelativeResize="0"/>
            <p:nvPr/>
          </p:nvPicPr>
          <p:blipFill rotWithShape="1">
            <a:blip r:embed="rId8">
              <a:alphaModFix/>
            </a:blip>
            <a:srcRect b="0" l="0" r="0" t="0"/>
            <a:stretch/>
          </p:blipFill>
          <p:spPr>
            <a:xfrm>
              <a:off x="4890557" y="1150950"/>
              <a:ext cx="2636457" cy="3692097"/>
            </a:xfrm>
            <a:prstGeom prst="rect">
              <a:avLst/>
            </a:prstGeom>
            <a:noFill/>
            <a:ln>
              <a:noFill/>
            </a:ln>
          </p:spPr>
        </p:pic>
        <p:sp>
          <p:nvSpPr>
            <p:cNvPr id="810" name="Google Shape;810;p42"/>
            <p:cNvSpPr txBox="1"/>
            <p:nvPr/>
          </p:nvSpPr>
          <p:spPr>
            <a:xfrm>
              <a:off x="5704668" y="1276206"/>
              <a:ext cx="1775400" cy="296100"/>
            </a:xfrm>
            <a:prstGeom prst="rect">
              <a:avLst/>
            </a:prstGeom>
            <a:noFill/>
            <a:ln>
              <a:noFill/>
            </a:ln>
          </p:spPr>
          <p:txBody>
            <a:bodyPr anchorCtr="0" anchor="t" bIns="0" lIns="0" spcFirstLastPara="1" rIns="0" wrap="square" tIns="5675">
              <a:spAutoFit/>
            </a:bodyPr>
            <a:lstStyle/>
            <a:p>
              <a:pPr indent="0" lvl="0" marL="0" rtl="0" algn="l">
                <a:lnSpc>
                  <a:spcPct val="100000"/>
                </a:lnSpc>
                <a:spcBef>
                  <a:spcPts val="0"/>
                </a:spcBef>
                <a:spcAft>
                  <a:spcPts val="0"/>
                </a:spcAft>
                <a:buNone/>
              </a:pPr>
              <a:r>
                <a:rPr b="1" lang="en" sz="1602">
                  <a:solidFill>
                    <a:srgbClr val="FFFFFF"/>
                  </a:solidFill>
                  <a:latin typeface="Open Sans"/>
                  <a:ea typeface="Open Sans"/>
                  <a:cs typeface="Open Sans"/>
                  <a:sym typeface="Open Sans"/>
                </a:rPr>
                <a:t>BTCPay Server</a:t>
              </a:r>
              <a:endParaRPr sz="1602">
                <a:latin typeface="Open Sans"/>
                <a:ea typeface="Open Sans"/>
                <a:cs typeface="Open Sans"/>
                <a:sym typeface="Open Sans"/>
              </a:endParaRPr>
            </a:p>
          </p:txBody>
        </p:sp>
        <p:pic>
          <p:nvPicPr>
            <p:cNvPr id="811" name="Google Shape;811;p42"/>
            <p:cNvPicPr preferRelativeResize="0"/>
            <p:nvPr/>
          </p:nvPicPr>
          <p:blipFill rotWithShape="1">
            <a:blip r:embed="rId9">
              <a:alphaModFix/>
            </a:blip>
            <a:srcRect b="0" l="0" r="0" t="0"/>
            <a:stretch/>
          </p:blipFill>
          <p:spPr>
            <a:xfrm>
              <a:off x="4886150" y="1150950"/>
              <a:ext cx="2645275" cy="3692100"/>
            </a:xfrm>
            <a:prstGeom prst="rect">
              <a:avLst/>
            </a:prstGeom>
            <a:noFill/>
            <a:ln>
              <a:noFill/>
            </a:ln>
          </p:spPr>
        </p:pic>
        <p:sp>
          <p:nvSpPr>
            <p:cNvPr id="812" name="Google Shape;812;p42"/>
            <p:cNvSpPr txBox="1"/>
            <p:nvPr/>
          </p:nvSpPr>
          <p:spPr>
            <a:xfrm>
              <a:off x="6279449" y="2587939"/>
              <a:ext cx="1181700" cy="777300"/>
            </a:xfrm>
            <a:prstGeom prst="rect">
              <a:avLst/>
            </a:prstGeom>
            <a:noFill/>
            <a:ln>
              <a:noFill/>
            </a:ln>
          </p:spPr>
          <p:txBody>
            <a:bodyPr anchorCtr="0" anchor="t" bIns="0" lIns="0" spcFirstLastPara="1" rIns="0" wrap="square" tIns="27500">
              <a:spAutoFit/>
            </a:bodyPr>
            <a:lstStyle/>
            <a:p>
              <a:pPr indent="0" lvl="0" marL="237436" rtl="0" algn="l">
                <a:lnSpc>
                  <a:spcPct val="100000"/>
                </a:lnSpc>
                <a:spcBef>
                  <a:spcPts val="0"/>
                </a:spcBef>
                <a:spcAft>
                  <a:spcPts val="0"/>
                </a:spcAft>
                <a:buNone/>
              </a:pPr>
              <a:r>
                <a:rPr b="1" lang="en" sz="402">
                  <a:solidFill>
                    <a:srgbClr val="221F1F"/>
                  </a:solidFill>
                  <a:latin typeface="Montserrat"/>
                  <a:ea typeface="Montserrat"/>
                  <a:cs typeface="Montserrat"/>
                  <a:sym typeface="Montserrat"/>
                </a:rPr>
                <a:t>Decentralized</a:t>
              </a:r>
              <a:endParaRPr sz="402">
                <a:latin typeface="Montserrat"/>
                <a:ea typeface="Montserrat"/>
                <a:cs typeface="Montserrat"/>
                <a:sym typeface="Montserrat"/>
              </a:endParaRPr>
            </a:p>
            <a:p>
              <a:pPr indent="0" lvl="0" marL="0" marR="0" rtl="0" algn="ctr">
                <a:lnSpc>
                  <a:spcPct val="112381"/>
                </a:lnSpc>
                <a:spcBef>
                  <a:spcPts val="178"/>
                </a:spcBef>
                <a:spcAft>
                  <a:spcPts val="0"/>
                </a:spcAft>
                <a:buNone/>
              </a:pPr>
              <a:r>
                <a:rPr lang="en" sz="402">
                  <a:solidFill>
                    <a:srgbClr val="221F1F"/>
                  </a:solidFill>
                  <a:latin typeface="Montserrat Medium"/>
                  <a:ea typeface="Montserrat Medium"/>
                  <a:cs typeface="Montserrat Medium"/>
                  <a:sym typeface="Montserrat Medium"/>
                </a:rPr>
                <a:t>Anyone can deploy a server. Become a self-hosted payment processor and receive payments directly to your wallet. Help your friends or community and process payments for them. An unlimited number of stores can be attached to a single BTCPay Server.</a:t>
              </a:r>
              <a:endParaRPr sz="402">
                <a:latin typeface="Montserrat Medium"/>
                <a:ea typeface="Montserrat Medium"/>
                <a:cs typeface="Montserrat Medium"/>
                <a:sym typeface="Montserrat Medium"/>
              </a:endParaRPr>
            </a:p>
          </p:txBody>
        </p:sp>
        <p:sp>
          <p:nvSpPr>
            <p:cNvPr id="813" name="Google Shape;813;p42"/>
            <p:cNvSpPr txBox="1"/>
            <p:nvPr/>
          </p:nvSpPr>
          <p:spPr>
            <a:xfrm>
              <a:off x="4959667" y="2394919"/>
              <a:ext cx="1174800" cy="411000"/>
            </a:xfrm>
            <a:prstGeom prst="rect">
              <a:avLst/>
            </a:prstGeom>
            <a:noFill/>
            <a:ln>
              <a:noFill/>
            </a:ln>
          </p:spPr>
          <p:txBody>
            <a:bodyPr anchorCtr="0" anchor="t" bIns="0" lIns="0" spcFirstLastPara="1" rIns="0" wrap="square" tIns="4625">
              <a:spAutoFit/>
            </a:bodyPr>
            <a:lstStyle/>
            <a:p>
              <a:pPr indent="0" lvl="0" marL="169597" rtl="0" algn="l">
                <a:lnSpc>
                  <a:spcPct val="100000"/>
                </a:lnSpc>
                <a:spcBef>
                  <a:spcPts val="0"/>
                </a:spcBef>
                <a:spcAft>
                  <a:spcPts val="0"/>
                </a:spcAft>
                <a:buNone/>
              </a:pPr>
              <a:r>
                <a:rPr b="1" lang="en" sz="402">
                  <a:solidFill>
                    <a:srgbClr val="221F1F"/>
                  </a:solidFill>
                  <a:latin typeface="Montserrat"/>
                  <a:ea typeface="Montserrat"/>
                  <a:cs typeface="Montserrat"/>
                  <a:sym typeface="Montserrat"/>
                </a:rPr>
                <a:t>Free and open-source</a:t>
              </a:r>
              <a:endParaRPr sz="402">
                <a:latin typeface="Montserrat"/>
                <a:ea typeface="Montserrat"/>
                <a:cs typeface="Montserrat"/>
                <a:sym typeface="Montserrat"/>
              </a:endParaRPr>
            </a:p>
            <a:p>
              <a:pPr indent="11305" lvl="0" marL="0" marR="0" rtl="0" algn="ctr">
                <a:lnSpc>
                  <a:spcPct val="113000"/>
                </a:lnSpc>
                <a:spcBef>
                  <a:spcPts val="89"/>
                </a:spcBef>
                <a:spcAft>
                  <a:spcPts val="0"/>
                </a:spcAft>
                <a:buNone/>
              </a:pPr>
              <a:r>
                <a:rPr lang="en" sz="402">
                  <a:solidFill>
                    <a:srgbClr val="221F1F"/>
                  </a:solidFill>
                  <a:latin typeface="Montserrat Medium"/>
                  <a:ea typeface="Montserrat Medium"/>
                  <a:cs typeface="Montserrat Medium"/>
                  <a:sym typeface="Montserrat Medium"/>
                </a:rPr>
                <a:t>Made free to free. MIT License. No transaction, subscription or processing costs. Fully open-source. Payments are direct, peer to peer.</a:t>
              </a:r>
              <a:endParaRPr sz="402">
                <a:latin typeface="Montserrat Medium"/>
                <a:ea typeface="Montserrat Medium"/>
                <a:cs typeface="Montserrat Medium"/>
                <a:sym typeface="Montserrat Medium"/>
              </a:endParaRPr>
            </a:p>
          </p:txBody>
        </p:sp>
        <p:sp>
          <p:nvSpPr>
            <p:cNvPr id="814" name="Google Shape;814;p42"/>
            <p:cNvSpPr txBox="1"/>
            <p:nvPr/>
          </p:nvSpPr>
          <p:spPr>
            <a:xfrm>
              <a:off x="5042400" y="3407911"/>
              <a:ext cx="1014600" cy="412200"/>
            </a:xfrm>
            <a:prstGeom prst="rect">
              <a:avLst/>
            </a:prstGeom>
            <a:noFill/>
            <a:ln>
              <a:noFill/>
            </a:ln>
          </p:spPr>
          <p:txBody>
            <a:bodyPr anchorCtr="0" anchor="t" bIns="0" lIns="0" spcFirstLastPara="1" rIns="0" wrap="square" tIns="15425">
              <a:spAutoFit/>
            </a:bodyPr>
            <a:lstStyle/>
            <a:p>
              <a:pPr indent="0" lvl="0" marL="90451" rtl="0" algn="l">
                <a:lnSpc>
                  <a:spcPct val="100000"/>
                </a:lnSpc>
                <a:spcBef>
                  <a:spcPts val="0"/>
                </a:spcBef>
                <a:spcAft>
                  <a:spcPts val="0"/>
                </a:spcAft>
                <a:buNone/>
              </a:pPr>
              <a:r>
                <a:rPr b="1" lang="en" sz="402">
                  <a:solidFill>
                    <a:srgbClr val="221F1F"/>
                  </a:solidFill>
                  <a:latin typeface="Montserrat"/>
                  <a:ea typeface="Montserrat"/>
                  <a:cs typeface="Montserrat"/>
                  <a:sym typeface="Montserrat"/>
                </a:rPr>
                <a:t>Private, no middleman</a:t>
              </a:r>
              <a:endParaRPr sz="402">
                <a:latin typeface="Montserrat"/>
                <a:ea typeface="Montserrat"/>
                <a:cs typeface="Montserrat"/>
                <a:sym typeface="Montserrat"/>
              </a:endParaRPr>
            </a:p>
            <a:p>
              <a:pPr indent="0" lvl="0" marL="0" marR="0" rtl="0" algn="ctr">
                <a:lnSpc>
                  <a:spcPct val="107619"/>
                </a:lnSpc>
                <a:spcBef>
                  <a:spcPts val="89"/>
                </a:spcBef>
                <a:spcAft>
                  <a:spcPts val="0"/>
                </a:spcAft>
                <a:buNone/>
              </a:pPr>
              <a:r>
                <a:rPr lang="en" sz="402">
                  <a:solidFill>
                    <a:srgbClr val="221F1F"/>
                  </a:solidFill>
                  <a:latin typeface="Montserrat Medium"/>
                  <a:ea typeface="Montserrat Medium"/>
                  <a:cs typeface="Montserrat Medium"/>
                  <a:sym typeface="Montserrat Medium"/>
                </a:rPr>
                <a:t>Trusted third parties are security holes. BTCPay eliminates them. Payments are P2P, direct. Data is not shared. There is no KYC/ALM.</a:t>
              </a:r>
              <a:endParaRPr sz="402">
                <a:latin typeface="Montserrat Medium"/>
                <a:ea typeface="Montserrat Medium"/>
                <a:cs typeface="Montserrat Medium"/>
                <a:sym typeface="Montserrat Medium"/>
              </a:endParaRPr>
            </a:p>
          </p:txBody>
        </p:sp>
        <p:sp>
          <p:nvSpPr>
            <p:cNvPr id="815" name="Google Shape;815;p42"/>
            <p:cNvSpPr txBox="1"/>
            <p:nvPr/>
          </p:nvSpPr>
          <p:spPr>
            <a:xfrm>
              <a:off x="5046016" y="4244076"/>
              <a:ext cx="1002300" cy="462300"/>
            </a:xfrm>
            <a:prstGeom prst="rect">
              <a:avLst/>
            </a:prstGeom>
            <a:noFill/>
            <a:ln>
              <a:noFill/>
            </a:ln>
          </p:spPr>
          <p:txBody>
            <a:bodyPr anchorCtr="0" anchor="t" bIns="0" lIns="0" spcFirstLastPara="1" rIns="0" wrap="square" tIns="37025">
              <a:spAutoFit/>
            </a:bodyPr>
            <a:lstStyle/>
            <a:p>
              <a:pPr indent="0" lvl="0" marL="113064" rtl="0" algn="l">
                <a:lnSpc>
                  <a:spcPct val="100000"/>
                </a:lnSpc>
                <a:spcBef>
                  <a:spcPts val="0"/>
                </a:spcBef>
                <a:spcAft>
                  <a:spcPts val="0"/>
                </a:spcAft>
                <a:buNone/>
              </a:pPr>
              <a:r>
                <a:rPr b="1" lang="en" sz="402">
                  <a:solidFill>
                    <a:srgbClr val="221F1F"/>
                  </a:solidFill>
                  <a:latin typeface="Montserrat"/>
                  <a:ea typeface="Montserrat"/>
                  <a:cs typeface="Montserrat"/>
                  <a:sym typeface="Montserrat"/>
                </a:rPr>
                <a:t>Censorship-resistant</a:t>
              </a:r>
              <a:endParaRPr sz="402">
                <a:latin typeface="Montserrat"/>
                <a:ea typeface="Montserrat"/>
                <a:cs typeface="Montserrat"/>
                <a:sym typeface="Montserrat"/>
              </a:endParaRPr>
            </a:p>
            <a:p>
              <a:pPr indent="0" lvl="0" marL="0" marR="0" rtl="0" algn="ctr">
                <a:lnSpc>
                  <a:spcPct val="106666"/>
                </a:lnSpc>
                <a:spcBef>
                  <a:spcPts val="267"/>
                </a:spcBef>
                <a:spcAft>
                  <a:spcPts val="0"/>
                </a:spcAft>
                <a:buNone/>
              </a:pPr>
              <a:r>
                <a:rPr lang="en" sz="402">
                  <a:solidFill>
                    <a:srgbClr val="221F1F"/>
                  </a:solidFill>
                  <a:latin typeface="Montserrat Medium"/>
                  <a:ea typeface="Montserrat Medium"/>
                  <a:cs typeface="Montserrat Medium"/>
                  <a:sym typeface="Montserrat Medium"/>
                </a:rPr>
                <a:t>No central point of failure. Nobody is controlling it except for the user running it. You can run it on your own hardware.</a:t>
              </a:r>
              <a:endParaRPr sz="402">
                <a:latin typeface="Montserrat Medium"/>
                <a:ea typeface="Montserrat Medium"/>
                <a:cs typeface="Montserrat Medium"/>
                <a:sym typeface="Montserrat Medium"/>
              </a:endParaRPr>
            </a:p>
          </p:txBody>
        </p:sp>
        <p:sp>
          <p:nvSpPr>
            <p:cNvPr id="816" name="Google Shape;816;p42"/>
            <p:cNvSpPr txBox="1"/>
            <p:nvPr/>
          </p:nvSpPr>
          <p:spPr>
            <a:xfrm>
              <a:off x="6224147" y="4181205"/>
              <a:ext cx="1302900" cy="606000"/>
            </a:xfrm>
            <a:prstGeom prst="rect">
              <a:avLst/>
            </a:prstGeom>
            <a:noFill/>
            <a:ln>
              <a:noFill/>
            </a:ln>
          </p:spPr>
          <p:txBody>
            <a:bodyPr anchorCtr="0" anchor="t" bIns="0" lIns="0" spcFirstLastPara="1" rIns="0" wrap="square" tIns="22100">
              <a:spAutoFit/>
            </a:bodyPr>
            <a:lstStyle/>
            <a:p>
              <a:pPr indent="0" lvl="0" marL="0" marR="45225" rtl="0" algn="ctr">
                <a:lnSpc>
                  <a:spcPct val="100000"/>
                </a:lnSpc>
                <a:spcBef>
                  <a:spcPts val="0"/>
                </a:spcBef>
                <a:spcAft>
                  <a:spcPts val="0"/>
                </a:spcAft>
                <a:buNone/>
              </a:pPr>
              <a:r>
                <a:rPr b="1" lang="en" sz="402">
                  <a:solidFill>
                    <a:srgbClr val="221F1F"/>
                  </a:solidFill>
                  <a:latin typeface="Montserrat"/>
                  <a:ea typeface="Montserrat"/>
                  <a:cs typeface="Montserrat"/>
                  <a:sym typeface="Montserrat"/>
                </a:rPr>
                <a:t>Secure</a:t>
              </a:r>
              <a:endParaRPr sz="402">
                <a:latin typeface="Montserrat"/>
                <a:ea typeface="Montserrat"/>
                <a:cs typeface="Montserrat"/>
                <a:sym typeface="Montserrat"/>
              </a:endParaRPr>
            </a:p>
            <a:p>
              <a:pPr indent="0" lvl="0" marL="22613" marR="22613" rtl="0" algn="ctr">
                <a:lnSpc>
                  <a:spcPct val="112000"/>
                </a:lnSpc>
                <a:spcBef>
                  <a:spcPts val="178"/>
                </a:spcBef>
                <a:spcAft>
                  <a:spcPts val="0"/>
                </a:spcAft>
                <a:buNone/>
              </a:pPr>
              <a:r>
                <a:rPr lang="en" sz="402">
                  <a:solidFill>
                    <a:srgbClr val="221F1F"/>
                  </a:solidFill>
                  <a:latin typeface="Montserrat Medium"/>
                  <a:ea typeface="Montserrat Medium"/>
                  <a:cs typeface="Montserrat Medium"/>
                  <a:sym typeface="Montserrat Medium"/>
                </a:rPr>
                <a:t>Your private key is never required. Non-custodial. BTCPay only needs xpubkeys (public keys) to generate invoices. Code is open-source and can be inspected by security auditors and developers.</a:t>
              </a:r>
              <a:endParaRPr sz="402">
                <a:latin typeface="Montserrat Medium"/>
                <a:ea typeface="Montserrat Medium"/>
                <a:cs typeface="Montserrat Medium"/>
                <a:sym typeface="Montserrat Medium"/>
              </a:endParaRPr>
            </a:p>
          </p:txBody>
        </p:sp>
      </p:grpSp>
      <p:sp>
        <p:nvSpPr>
          <p:cNvPr id="817" name="Google Shape;817;p42"/>
          <p:cNvSpPr txBox="1"/>
          <p:nvPr/>
        </p:nvSpPr>
        <p:spPr>
          <a:xfrm>
            <a:off x="7262400" y="1150950"/>
            <a:ext cx="1479000" cy="3293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Because BTCPay Server is an open-source project, not a company, you can contribute to the project once you learn more about it and computer programming.</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Check out BTCPayServer at </a:t>
            </a:r>
            <a:r>
              <a:rPr b="1" lang="en" sz="1000" u="sng">
                <a:solidFill>
                  <a:srgbClr val="57585B"/>
                </a:solidFill>
                <a:latin typeface="Montserrat"/>
                <a:ea typeface="Montserrat"/>
                <a:cs typeface="Montserrat"/>
                <a:sym typeface="Montserrat"/>
                <a:hlinkClick r:id="rId10">
                  <a:extLst>
                    <a:ext uri="{A12FA001-AC4F-418D-AE19-62706E023703}">
                      <ahyp:hlinkClr val="tx"/>
                    </a:ext>
                  </a:extLst>
                </a:hlinkClick>
              </a:rPr>
              <a:t>https://btcpayserver.org/</a:t>
            </a:r>
            <a:r>
              <a:rPr b="1" lang="en" sz="1000">
                <a:solidFill>
                  <a:srgbClr val="57585B"/>
                </a:solidFill>
                <a:latin typeface="Montserrat"/>
                <a:ea typeface="Montserrat"/>
                <a:cs typeface="Montserrat"/>
                <a:sym typeface="Montserrat"/>
              </a:rPr>
              <a:t> for more information on how to use this payment system for your in-person or online business.</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1" name="Shape 821"/>
        <p:cNvGrpSpPr/>
        <p:nvPr/>
      </p:nvGrpSpPr>
      <p:grpSpPr>
        <a:xfrm>
          <a:off x="0" y="0"/>
          <a:ext cx="0" cy="0"/>
          <a:chOff x="0" y="0"/>
          <a:chExt cx="0" cy="0"/>
        </a:xfrm>
      </p:grpSpPr>
      <p:pic>
        <p:nvPicPr>
          <p:cNvPr id="822" name="Google Shape;822;p43"/>
          <p:cNvPicPr preferRelativeResize="0"/>
          <p:nvPr/>
        </p:nvPicPr>
        <p:blipFill rotWithShape="1">
          <a:blip r:embed="rId3">
            <a:alphaModFix/>
          </a:blip>
          <a:srcRect b="0" l="0" r="0" t="0"/>
          <a:stretch/>
        </p:blipFill>
        <p:spPr>
          <a:xfrm>
            <a:off x="5248006" y="1086950"/>
            <a:ext cx="2890225" cy="1803600"/>
          </a:xfrm>
          <a:prstGeom prst="rect">
            <a:avLst/>
          </a:prstGeom>
          <a:noFill/>
          <a:ln>
            <a:noFill/>
          </a:ln>
        </p:spPr>
      </p:pic>
      <p:grpSp>
        <p:nvGrpSpPr>
          <p:cNvPr id="823" name="Google Shape;823;p43"/>
          <p:cNvGrpSpPr/>
          <p:nvPr/>
        </p:nvGrpSpPr>
        <p:grpSpPr>
          <a:xfrm>
            <a:off x="0" y="0"/>
            <a:ext cx="9143346" cy="848926"/>
            <a:chOff x="0" y="0"/>
            <a:chExt cx="20104102" cy="1866592"/>
          </a:xfrm>
        </p:grpSpPr>
        <p:pic>
          <p:nvPicPr>
            <p:cNvPr id="824" name="Google Shape;824;p43"/>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825" name="Google Shape;825;p43"/>
            <p:cNvPicPr preferRelativeResize="0"/>
            <p:nvPr/>
          </p:nvPicPr>
          <p:blipFill rotWithShape="1">
            <a:blip r:embed="rId5">
              <a:alphaModFix/>
            </a:blip>
            <a:srcRect b="0" l="0" r="0" t="0"/>
            <a:stretch/>
          </p:blipFill>
          <p:spPr>
            <a:xfrm>
              <a:off x="572129" y="58636"/>
              <a:ext cx="14281451" cy="1751569"/>
            </a:xfrm>
            <a:prstGeom prst="rect">
              <a:avLst/>
            </a:prstGeom>
            <a:noFill/>
            <a:ln>
              <a:noFill/>
            </a:ln>
          </p:spPr>
        </p:pic>
      </p:grpSp>
      <p:sp>
        <p:nvSpPr>
          <p:cNvPr id="826" name="Google Shape;826;p43"/>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827" name="Google Shape;827;p43"/>
          <p:cNvPicPr preferRelativeResize="0"/>
          <p:nvPr/>
        </p:nvPicPr>
        <p:blipFill rotWithShape="1">
          <a:blip r:embed="rId6">
            <a:alphaModFix/>
          </a:blip>
          <a:srcRect b="0" l="0" r="0" t="0"/>
          <a:stretch/>
        </p:blipFill>
        <p:spPr>
          <a:xfrm>
            <a:off x="8050568" y="270104"/>
            <a:ext cx="579292" cy="308716"/>
          </a:xfrm>
          <a:prstGeom prst="rect">
            <a:avLst/>
          </a:prstGeom>
          <a:noFill/>
          <a:ln>
            <a:noFill/>
          </a:ln>
        </p:spPr>
      </p:pic>
      <p:sp>
        <p:nvSpPr>
          <p:cNvPr id="828" name="Google Shape;828;p43"/>
          <p:cNvSpPr txBox="1"/>
          <p:nvPr/>
        </p:nvSpPr>
        <p:spPr>
          <a:xfrm>
            <a:off x="508000" y="1086950"/>
            <a:ext cx="4513500" cy="16467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In-Person: Find a Merchant in Your Area</a:t>
            </a:r>
            <a:endParaRPr sz="1200">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Physical shops can also use BTCPay Server to accept payments, or they can simply download a Bitcoin wallet and accept Bitcoin payments directly from their phone.</a:t>
            </a:r>
            <a:endParaRPr sz="1000">
              <a:solidFill>
                <a:srgbClr val="57585B"/>
              </a:solidFill>
              <a:latin typeface="Montserrat"/>
              <a:ea typeface="Montserrat"/>
              <a:cs typeface="Montserrat"/>
              <a:sym typeface="Montserrat"/>
            </a:endParaRPr>
          </a:p>
          <a:p>
            <a:pPr indent="0" lvl="0" marL="0" marR="0" rtl="0" algn="l">
              <a:lnSpc>
                <a:spcPct val="101800"/>
              </a:lnSpc>
              <a:spcBef>
                <a:spcPts val="80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To find a merchant that accepts Bitcoin in your area, go to BTCMap.org and search for your region. BTCMap.org is an open-source map where merchants that accept Bitcoin can list their businesses. It’s a powerful tool for people who wish to spend their bitcoins.</a:t>
            </a:r>
            <a:endParaRPr sz="1000">
              <a:solidFill>
                <a:srgbClr val="57585B"/>
              </a:solidFill>
              <a:latin typeface="Montserrat"/>
              <a:ea typeface="Montserrat"/>
              <a:cs typeface="Montserrat"/>
              <a:sym typeface="Montserrat"/>
            </a:endParaRPr>
          </a:p>
        </p:txBody>
      </p:sp>
      <p:pic>
        <p:nvPicPr>
          <p:cNvPr id="829" name="Google Shape;829;p43"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
        <p:nvSpPr>
          <p:cNvPr id="830" name="Google Shape;830;p43"/>
          <p:cNvSpPr txBox="1"/>
          <p:nvPr/>
        </p:nvSpPr>
        <p:spPr>
          <a:xfrm>
            <a:off x="508000" y="3029850"/>
            <a:ext cx="4513500" cy="1934100"/>
          </a:xfrm>
          <a:prstGeom prst="rect">
            <a:avLst/>
          </a:prstGeom>
          <a:noFill/>
          <a:ln>
            <a:noFill/>
          </a:ln>
        </p:spPr>
        <p:txBody>
          <a:bodyPr anchorCtr="0" anchor="t" bIns="0" lIns="0" spcFirstLastPara="1" rIns="0" wrap="square" tIns="6050">
            <a:spAutoFit/>
          </a:bodyPr>
          <a:lstStyle/>
          <a:p>
            <a:pPr indent="0" lvl="0" marL="0" marR="68580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Transitional Tools: Vouchers, Gift Cards, and Payment Cards</a:t>
            </a:r>
            <a:endParaRPr sz="1200">
              <a:latin typeface="Montserrat"/>
              <a:ea typeface="Montserrat"/>
              <a:cs typeface="Montserrat"/>
              <a:sym typeface="Montserrat"/>
            </a:endParaRPr>
          </a:p>
          <a:p>
            <a:pPr indent="0" lvl="0" marL="0" marR="88900" rtl="0" algn="l">
              <a:lnSpc>
                <a:spcPct val="101800"/>
              </a:lnSpc>
              <a:spcBef>
                <a:spcPts val="1200"/>
              </a:spcBef>
              <a:spcAft>
                <a:spcPts val="0"/>
              </a:spcAft>
              <a:buNone/>
            </a:pPr>
            <a:r>
              <a:rPr lang="en" sz="1000">
                <a:solidFill>
                  <a:srgbClr val="57585B"/>
                </a:solidFill>
                <a:latin typeface="Montserrat"/>
                <a:ea typeface="Montserrat"/>
                <a:cs typeface="Montserrat"/>
                <a:sym typeface="Montserrat"/>
              </a:rPr>
              <a:t>To purchase products or services from businesses that do not yet accept Bitcoin, there is an intermediary tool you can use: gift cards. Some businesses focus on buying and selling gift cards in exchange for bitcoins.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That means you can acquire a gift card for the store you’d like to go to in exchange for bitcoins and then spend the gift card directly at the store. Plane tickets, hotels, games, SIM cards… you can buy almost anything with bitcoins and gift cards!</a:t>
            </a:r>
            <a:endParaRPr sz="1000">
              <a:latin typeface="Montserrat"/>
              <a:ea typeface="Montserrat"/>
              <a:cs typeface="Montserrat"/>
              <a:sym typeface="Montserrat"/>
            </a:endParaRPr>
          </a:p>
        </p:txBody>
      </p:sp>
      <p:grpSp>
        <p:nvGrpSpPr>
          <p:cNvPr id="831" name="Google Shape;831;p43"/>
          <p:cNvGrpSpPr/>
          <p:nvPr/>
        </p:nvGrpSpPr>
        <p:grpSpPr>
          <a:xfrm>
            <a:off x="5255142" y="3204234"/>
            <a:ext cx="3408655" cy="1721432"/>
            <a:chOff x="4693620" y="3029863"/>
            <a:chExt cx="3936091" cy="1987797"/>
          </a:xfrm>
        </p:grpSpPr>
        <p:pic>
          <p:nvPicPr>
            <p:cNvPr id="832" name="Google Shape;832;p43"/>
            <p:cNvPicPr preferRelativeResize="0"/>
            <p:nvPr/>
          </p:nvPicPr>
          <p:blipFill rotWithShape="1">
            <a:blip r:embed="rId8">
              <a:alphaModFix/>
            </a:blip>
            <a:srcRect b="0" l="0" r="0" t="0"/>
            <a:stretch/>
          </p:blipFill>
          <p:spPr>
            <a:xfrm>
              <a:off x="4693620" y="3029863"/>
              <a:ext cx="3936091" cy="1987797"/>
            </a:xfrm>
            <a:prstGeom prst="rect">
              <a:avLst/>
            </a:prstGeom>
            <a:noFill/>
            <a:ln>
              <a:noFill/>
            </a:ln>
          </p:spPr>
        </p:pic>
        <p:sp>
          <p:nvSpPr>
            <p:cNvPr id="833" name="Google Shape;833;p43"/>
            <p:cNvSpPr txBox="1"/>
            <p:nvPr/>
          </p:nvSpPr>
          <p:spPr>
            <a:xfrm>
              <a:off x="5106073" y="3352601"/>
              <a:ext cx="936000" cy="144000"/>
            </a:xfrm>
            <a:prstGeom prst="rect">
              <a:avLst/>
            </a:prstGeom>
            <a:noFill/>
            <a:ln>
              <a:noFill/>
            </a:ln>
          </p:spPr>
          <p:txBody>
            <a:bodyPr anchorCtr="0" anchor="t" bIns="0" lIns="0" spcFirstLastPara="1" rIns="0" wrap="square" tIns="4750">
              <a:spAutoFit/>
            </a:bodyPr>
            <a:lstStyle/>
            <a:p>
              <a:pPr indent="0" lvl="0" marL="0" rtl="0" algn="l">
                <a:lnSpc>
                  <a:spcPct val="100000"/>
                </a:lnSpc>
                <a:spcBef>
                  <a:spcPts val="0"/>
                </a:spcBef>
                <a:spcAft>
                  <a:spcPts val="0"/>
                </a:spcAft>
                <a:buNone/>
              </a:pPr>
              <a:r>
                <a:rPr b="0" lang="en" sz="779">
                  <a:solidFill>
                    <a:srgbClr val="0A9071"/>
                  </a:solidFill>
                  <a:latin typeface="Open Sans Medium"/>
                  <a:ea typeface="Open Sans Medium"/>
                  <a:cs typeface="Open Sans Medium"/>
                  <a:sym typeface="Open Sans Medium"/>
                </a:rPr>
                <a:t>BTCMap.org</a:t>
              </a:r>
              <a:endParaRPr sz="779">
                <a:latin typeface="Open Sans Medium"/>
                <a:ea typeface="Open Sans Medium"/>
                <a:cs typeface="Open Sans Medium"/>
                <a:sym typeface="Open Sans Medium"/>
              </a:endParaRPr>
            </a:p>
          </p:txBody>
        </p:sp>
        <p:pic>
          <p:nvPicPr>
            <p:cNvPr id="834" name="Google Shape;834;p43"/>
            <p:cNvPicPr preferRelativeResize="0"/>
            <p:nvPr/>
          </p:nvPicPr>
          <p:blipFill rotWithShape="1">
            <a:blip r:embed="rId9">
              <a:alphaModFix/>
            </a:blip>
            <a:srcRect b="0" l="0" r="0" t="0"/>
            <a:stretch/>
          </p:blipFill>
          <p:spPr>
            <a:xfrm>
              <a:off x="4966705" y="3716090"/>
              <a:ext cx="1350384" cy="152698"/>
            </a:xfrm>
            <a:prstGeom prst="rect">
              <a:avLst/>
            </a:prstGeom>
            <a:noFill/>
            <a:ln>
              <a:noFill/>
            </a:ln>
          </p:spPr>
        </p:pic>
        <p:grpSp>
          <p:nvGrpSpPr>
            <p:cNvPr id="835" name="Google Shape;835;p43"/>
            <p:cNvGrpSpPr/>
            <p:nvPr/>
          </p:nvGrpSpPr>
          <p:grpSpPr>
            <a:xfrm>
              <a:off x="4959117" y="3716081"/>
              <a:ext cx="1468917" cy="514389"/>
              <a:chOff x="10903951" y="3908268"/>
              <a:chExt cx="3229808" cy="1131022"/>
            </a:xfrm>
          </p:grpSpPr>
          <p:pic>
            <p:nvPicPr>
              <p:cNvPr id="836" name="Google Shape;836;p43"/>
              <p:cNvPicPr preferRelativeResize="0"/>
              <p:nvPr/>
            </p:nvPicPr>
            <p:blipFill rotWithShape="1">
              <a:blip r:embed="rId10">
                <a:alphaModFix/>
              </a:blip>
              <a:srcRect b="0" l="0" r="0" t="0"/>
              <a:stretch/>
            </p:blipFill>
            <p:spPr>
              <a:xfrm>
                <a:off x="10919846" y="3925377"/>
                <a:ext cx="137419" cy="238296"/>
              </a:xfrm>
              <a:prstGeom prst="rect">
                <a:avLst/>
              </a:prstGeom>
              <a:noFill/>
              <a:ln>
                <a:noFill/>
              </a:ln>
            </p:spPr>
          </p:pic>
          <p:pic>
            <p:nvPicPr>
              <p:cNvPr id="837" name="Google Shape;837;p43"/>
              <p:cNvPicPr preferRelativeResize="0"/>
              <p:nvPr/>
            </p:nvPicPr>
            <p:blipFill rotWithShape="1">
              <a:blip r:embed="rId11">
                <a:alphaModFix/>
              </a:blip>
              <a:srcRect b="0" l="0" r="0" t="0"/>
              <a:stretch/>
            </p:blipFill>
            <p:spPr>
              <a:xfrm>
                <a:off x="11085056" y="3980946"/>
                <a:ext cx="151775" cy="185994"/>
              </a:xfrm>
              <a:prstGeom prst="rect">
                <a:avLst/>
              </a:prstGeom>
              <a:noFill/>
              <a:ln>
                <a:noFill/>
              </a:ln>
            </p:spPr>
          </p:pic>
          <p:pic>
            <p:nvPicPr>
              <p:cNvPr id="838" name="Google Shape;838;p43"/>
              <p:cNvPicPr preferRelativeResize="0"/>
              <p:nvPr/>
            </p:nvPicPr>
            <p:blipFill rotWithShape="1">
              <a:blip r:embed="rId12">
                <a:alphaModFix/>
              </a:blip>
              <a:srcRect b="0" l="0" r="0" t="0"/>
              <a:stretch/>
            </p:blipFill>
            <p:spPr>
              <a:xfrm>
                <a:off x="11272977" y="3980800"/>
                <a:ext cx="133399" cy="186140"/>
              </a:xfrm>
              <a:prstGeom prst="rect">
                <a:avLst/>
              </a:prstGeom>
              <a:noFill/>
              <a:ln>
                <a:noFill/>
              </a:ln>
            </p:spPr>
          </p:pic>
          <p:pic>
            <p:nvPicPr>
              <p:cNvPr id="839" name="Google Shape;839;p43"/>
              <p:cNvPicPr preferRelativeResize="0"/>
              <p:nvPr/>
            </p:nvPicPr>
            <p:blipFill rotWithShape="1">
              <a:blip r:embed="rId13">
                <a:alphaModFix/>
              </a:blip>
              <a:srcRect b="0" l="0" r="0" t="0"/>
              <a:stretch/>
            </p:blipFill>
            <p:spPr>
              <a:xfrm>
                <a:off x="11439328" y="3916090"/>
                <a:ext cx="39004" cy="247584"/>
              </a:xfrm>
              <a:prstGeom prst="rect">
                <a:avLst/>
              </a:prstGeom>
              <a:noFill/>
              <a:ln>
                <a:noFill/>
              </a:ln>
            </p:spPr>
          </p:pic>
          <p:pic>
            <p:nvPicPr>
              <p:cNvPr id="840" name="Google Shape;840;p43"/>
              <p:cNvPicPr preferRelativeResize="0"/>
              <p:nvPr/>
            </p:nvPicPr>
            <p:blipFill rotWithShape="1">
              <a:blip r:embed="rId14">
                <a:alphaModFix/>
              </a:blip>
              <a:srcRect b="0" l="0" r="0" t="0"/>
              <a:stretch/>
            </p:blipFill>
            <p:spPr>
              <a:xfrm>
                <a:off x="11579062" y="3984056"/>
                <a:ext cx="177240" cy="259950"/>
              </a:xfrm>
              <a:prstGeom prst="rect">
                <a:avLst/>
              </a:prstGeom>
              <a:noFill/>
              <a:ln>
                <a:noFill/>
              </a:ln>
            </p:spPr>
          </p:pic>
          <p:pic>
            <p:nvPicPr>
              <p:cNvPr id="841" name="Google Shape;841;p43"/>
              <p:cNvPicPr preferRelativeResize="0"/>
              <p:nvPr/>
            </p:nvPicPr>
            <p:blipFill rotWithShape="1">
              <a:blip r:embed="rId15">
                <a:alphaModFix/>
              </a:blip>
              <a:srcRect b="0" l="0" r="0" t="0"/>
              <a:stretch/>
            </p:blipFill>
            <p:spPr>
              <a:xfrm>
                <a:off x="11524529" y="3910048"/>
                <a:ext cx="33810" cy="253625"/>
              </a:xfrm>
              <a:prstGeom prst="rect">
                <a:avLst/>
              </a:prstGeom>
              <a:noFill/>
              <a:ln>
                <a:noFill/>
              </a:ln>
            </p:spPr>
          </p:pic>
          <p:pic>
            <p:nvPicPr>
              <p:cNvPr id="842" name="Google Shape;842;p43"/>
              <p:cNvPicPr preferRelativeResize="0"/>
              <p:nvPr/>
            </p:nvPicPr>
            <p:blipFill rotWithShape="1">
              <a:blip r:embed="rId16">
                <a:alphaModFix/>
              </a:blip>
              <a:srcRect b="0" l="0" r="0" t="0"/>
              <a:stretch/>
            </p:blipFill>
            <p:spPr>
              <a:xfrm>
                <a:off x="11834415" y="3908268"/>
                <a:ext cx="179460" cy="255405"/>
              </a:xfrm>
              <a:prstGeom prst="rect">
                <a:avLst/>
              </a:prstGeom>
              <a:noFill/>
              <a:ln>
                <a:noFill/>
              </a:ln>
            </p:spPr>
          </p:pic>
          <p:pic>
            <p:nvPicPr>
              <p:cNvPr id="843" name="Google Shape;843;p43"/>
              <p:cNvPicPr preferRelativeResize="0"/>
              <p:nvPr/>
            </p:nvPicPr>
            <p:blipFill rotWithShape="1">
              <a:blip r:embed="rId17">
                <a:alphaModFix/>
              </a:blip>
              <a:srcRect b="0" l="0" r="0" t="0"/>
              <a:stretch/>
            </p:blipFill>
            <p:spPr>
              <a:xfrm>
                <a:off x="12060031" y="3980799"/>
                <a:ext cx="158005" cy="182874"/>
              </a:xfrm>
              <a:prstGeom prst="rect">
                <a:avLst/>
              </a:prstGeom>
              <a:noFill/>
              <a:ln>
                <a:noFill/>
              </a:ln>
            </p:spPr>
          </p:pic>
          <p:pic>
            <p:nvPicPr>
              <p:cNvPr id="844" name="Google Shape;844;p43"/>
              <p:cNvPicPr preferRelativeResize="0"/>
              <p:nvPr/>
            </p:nvPicPr>
            <p:blipFill rotWithShape="1">
              <a:blip r:embed="rId18">
                <a:alphaModFix/>
              </a:blip>
              <a:srcRect b="0" l="0" r="0" t="0"/>
              <a:stretch/>
            </p:blipFill>
            <p:spPr>
              <a:xfrm>
                <a:off x="12255522" y="3910059"/>
                <a:ext cx="164540" cy="256882"/>
              </a:xfrm>
              <a:prstGeom prst="rect">
                <a:avLst/>
              </a:prstGeom>
              <a:noFill/>
              <a:ln>
                <a:noFill/>
              </a:ln>
            </p:spPr>
          </p:pic>
          <p:pic>
            <p:nvPicPr>
              <p:cNvPr id="845" name="Google Shape;845;p43"/>
              <p:cNvPicPr preferRelativeResize="0"/>
              <p:nvPr/>
            </p:nvPicPr>
            <p:blipFill rotWithShape="1">
              <a:blip r:embed="rId19">
                <a:alphaModFix/>
              </a:blip>
              <a:srcRect b="0" l="0" r="0" t="0"/>
              <a:stretch/>
            </p:blipFill>
            <p:spPr>
              <a:xfrm>
                <a:off x="12550079" y="3980799"/>
                <a:ext cx="164679" cy="262725"/>
              </a:xfrm>
              <a:prstGeom prst="rect">
                <a:avLst/>
              </a:prstGeom>
              <a:noFill/>
              <a:ln>
                <a:noFill/>
              </a:ln>
            </p:spPr>
          </p:pic>
          <p:pic>
            <p:nvPicPr>
              <p:cNvPr id="846" name="Google Shape;846;p43"/>
              <p:cNvPicPr preferRelativeResize="0"/>
              <p:nvPr/>
            </p:nvPicPr>
            <p:blipFill rotWithShape="1">
              <a:blip r:embed="rId20">
                <a:alphaModFix/>
              </a:blip>
              <a:srcRect b="0" l="0" r="0" t="0"/>
              <a:stretch/>
            </p:blipFill>
            <p:spPr>
              <a:xfrm>
                <a:off x="12753393" y="3910048"/>
                <a:ext cx="33810" cy="253625"/>
              </a:xfrm>
              <a:prstGeom prst="rect">
                <a:avLst/>
              </a:prstGeom>
              <a:noFill/>
              <a:ln>
                <a:noFill/>
              </a:ln>
            </p:spPr>
          </p:pic>
          <p:pic>
            <p:nvPicPr>
              <p:cNvPr id="847" name="Google Shape;847;p43"/>
              <p:cNvPicPr preferRelativeResize="0"/>
              <p:nvPr/>
            </p:nvPicPr>
            <p:blipFill rotWithShape="1">
              <a:blip r:embed="rId21">
                <a:alphaModFix/>
              </a:blip>
              <a:srcRect b="0" l="0" r="0" t="0"/>
              <a:stretch/>
            </p:blipFill>
            <p:spPr>
              <a:xfrm>
                <a:off x="12823014" y="3980946"/>
                <a:ext cx="151806" cy="185994"/>
              </a:xfrm>
              <a:prstGeom prst="rect">
                <a:avLst/>
              </a:prstGeom>
              <a:noFill/>
              <a:ln>
                <a:noFill/>
              </a:ln>
            </p:spPr>
          </p:pic>
          <p:pic>
            <p:nvPicPr>
              <p:cNvPr id="848" name="Google Shape;848;p43"/>
              <p:cNvPicPr preferRelativeResize="0"/>
              <p:nvPr/>
            </p:nvPicPr>
            <p:blipFill rotWithShape="1">
              <a:blip r:embed="rId22">
                <a:alphaModFix/>
              </a:blip>
              <a:srcRect b="0" l="0" r="0" t="0"/>
              <a:stretch/>
            </p:blipFill>
            <p:spPr>
              <a:xfrm>
                <a:off x="13012296" y="3980800"/>
                <a:ext cx="137922" cy="186140"/>
              </a:xfrm>
              <a:prstGeom prst="rect">
                <a:avLst/>
              </a:prstGeom>
              <a:noFill/>
              <a:ln>
                <a:noFill/>
              </a:ln>
            </p:spPr>
          </p:pic>
          <p:pic>
            <p:nvPicPr>
              <p:cNvPr id="849" name="Google Shape;849;p43"/>
              <p:cNvPicPr preferRelativeResize="0"/>
              <p:nvPr/>
            </p:nvPicPr>
            <p:blipFill rotWithShape="1">
              <a:blip r:embed="rId23">
                <a:alphaModFix/>
              </a:blip>
              <a:srcRect b="0" l="0" r="0" t="0"/>
              <a:stretch/>
            </p:blipFill>
            <p:spPr>
              <a:xfrm>
                <a:off x="13171275" y="3980800"/>
                <a:ext cx="159681" cy="186140"/>
              </a:xfrm>
              <a:prstGeom prst="rect">
                <a:avLst/>
              </a:prstGeom>
              <a:noFill/>
              <a:ln>
                <a:noFill/>
              </a:ln>
            </p:spPr>
          </p:pic>
          <p:pic>
            <p:nvPicPr>
              <p:cNvPr id="850" name="Google Shape;850;p43"/>
              <p:cNvPicPr preferRelativeResize="0"/>
              <p:nvPr/>
            </p:nvPicPr>
            <p:blipFill rotWithShape="1">
              <a:blip r:embed="rId24">
                <a:alphaModFix/>
              </a:blip>
              <a:srcRect b="0" l="0" r="0" t="0"/>
              <a:stretch/>
            </p:blipFill>
            <p:spPr>
              <a:xfrm>
                <a:off x="13356704" y="3980800"/>
                <a:ext cx="133409" cy="186140"/>
              </a:xfrm>
              <a:prstGeom prst="rect">
                <a:avLst/>
              </a:prstGeom>
              <a:noFill/>
              <a:ln>
                <a:noFill/>
              </a:ln>
            </p:spPr>
          </p:pic>
          <p:pic>
            <p:nvPicPr>
              <p:cNvPr id="851" name="Google Shape;851;p43"/>
              <p:cNvPicPr preferRelativeResize="0"/>
              <p:nvPr/>
            </p:nvPicPr>
            <p:blipFill rotWithShape="1">
              <a:blip r:embed="rId25">
                <a:alphaModFix/>
              </a:blip>
              <a:srcRect b="0" l="0" r="0" t="0"/>
              <a:stretch/>
            </p:blipFill>
            <p:spPr>
              <a:xfrm>
                <a:off x="13583629" y="3943303"/>
                <a:ext cx="114174" cy="223637"/>
              </a:xfrm>
              <a:prstGeom prst="rect">
                <a:avLst/>
              </a:prstGeom>
              <a:noFill/>
              <a:ln>
                <a:noFill/>
              </a:ln>
            </p:spPr>
          </p:pic>
          <p:pic>
            <p:nvPicPr>
              <p:cNvPr id="852" name="Google Shape;852;p43"/>
              <p:cNvPicPr preferRelativeResize="0"/>
              <p:nvPr/>
            </p:nvPicPr>
            <p:blipFill rotWithShape="1">
              <a:blip r:embed="rId26">
                <a:alphaModFix/>
              </a:blip>
              <a:srcRect b="0" l="0" r="0" t="0"/>
              <a:stretch/>
            </p:blipFill>
            <p:spPr>
              <a:xfrm>
                <a:off x="13716526" y="3980800"/>
                <a:ext cx="171554" cy="186140"/>
              </a:xfrm>
              <a:prstGeom prst="rect">
                <a:avLst/>
              </a:prstGeom>
              <a:noFill/>
              <a:ln>
                <a:noFill/>
              </a:ln>
            </p:spPr>
          </p:pic>
          <p:pic>
            <p:nvPicPr>
              <p:cNvPr id="853" name="Google Shape;853;p43"/>
              <p:cNvPicPr preferRelativeResize="0"/>
              <p:nvPr/>
            </p:nvPicPr>
            <p:blipFill rotWithShape="1">
              <a:blip r:embed="rId27">
                <a:alphaModFix/>
              </a:blip>
              <a:srcRect b="0" l="0" r="0" t="0"/>
              <a:stretch/>
            </p:blipFill>
            <p:spPr>
              <a:xfrm>
                <a:off x="10903951" y="4378672"/>
                <a:ext cx="133399" cy="186140"/>
              </a:xfrm>
              <a:prstGeom prst="rect">
                <a:avLst/>
              </a:prstGeom>
              <a:noFill/>
              <a:ln>
                <a:noFill/>
              </a:ln>
            </p:spPr>
          </p:pic>
          <p:pic>
            <p:nvPicPr>
              <p:cNvPr id="854" name="Google Shape;854;p43"/>
              <p:cNvPicPr preferRelativeResize="0"/>
              <p:nvPr/>
            </p:nvPicPr>
            <p:blipFill rotWithShape="1">
              <a:blip r:embed="rId28">
                <a:alphaModFix/>
              </a:blip>
              <a:srcRect b="0" l="0" r="0" t="0"/>
              <a:stretch/>
            </p:blipFill>
            <p:spPr>
              <a:xfrm>
                <a:off x="11071287" y="4378673"/>
                <a:ext cx="164701" cy="262735"/>
              </a:xfrm>
              <a:prstGeom prst="rect">
                <a:avLst/>
              </a:prstGeom>
              <a:noFill/>
              <a:ln>
                <a:noFill/>
              </a:ln>
            </p:spPr>
          </p:pic>
          <p:pic>
            <p:nvPicPr>
              <p:cNvPr id="855" name="Google Shape;855;p43"/>
              <p:cNvPicPr preferRelativeResize="0"/>
              <p:nvPr/>
            </p:nvPicPr>
            <p:blipFill rotWithShape="1">
              <a:blip r:embed="rId29">
                <a:alphaModFix/>
              </a:blip>
              <a:srcRect b="0" l="0" r="0" t="0"/>
              <a:stretch/>
            </p:blipFill>
            <p:spPr>
              <a:xfrm>
                <a:off x="11262883" y="4378672"/>
                <a:ext cx="159660" cy="186140"/>
              </a:xfrm>
              <a:prstGeom prst="rect">
                <a:avLst/>
              </a:prstGeom>
              <a:noFill/>
              <a:ln>
                <a:noFill/>
              </a:ln>
            </p:spPr>
          </p:pic>
          <p:pic>
            <p:nvPicPr>
              <p:cNvPr id="856" name="Google Shape;856;p43"/>
              <p:cNvPicPr preferRelativeResize="0"/>
              <p:nvPr/>
            </p:nvPicPr>
            <p:blipFill rotWithShape="1">
              <a:blip r:embed="rId30">
                <a:alphaModFix/>
              </a:blip>
              <a:srcRect b="0" l="0" r="0" t="0"/>
              <a:stretch/>
            </p:blipFill>
            <p:spPr>
              <a:xfrm>
                <a:off x="11458668" y="4378672"/>
                <a:ext cx="158005" cy="182874"/>
              </a:xfrm>
              <a:prstGeom prst="rect">
                <a:avLst/>
              </a:prstGeom>
              <a:noFill/>
              <a:ln>
                <a:noFill/>
              </a:ln>
            </p:spPr>
          </p:pic>
          <p:pic>
            <p:nvPicPr>
              <p:cNvPr id="857" name="Google Shape;857;p43"/>
              <p:cNvPicPr preferRelativeResize="0"/>
              <p:nvPr/>
            </p:nvPicPr>
            <p:blipFill rotWithShape="1">
              <a:blip r:embed="rId31">
                <a:alphaModFix/>
              </a:blip>
              <a:srcRect b="0" l="0" r="0" t="0"/>
              <a:stretch/>
            </p:blipFill>
            <p:spPr>
              <a:xfrm>
                <a:off x="11652797" y="4307931"/>
                <a:ext cx="164530" cy="256882"/>
              </a:xfrm>
              <a:prstGeom prst="rect">
                <a:avLst/>
              </a:prstGeom>
              <a:noFill/>
              <a:ln>
                <a:noFill/>
              </a:ln>
            </p:spPr>
          </p:pic>
          <p:pic>
            <p:nvPicPr>
              <p:cNvPr id="858" name="Google Shape;858;p43"/>
              <p:cNvPicPr preferRelativeResize="0"/>
              <p:nvPr/>
            </p:nvPicPr>
            <p:blipFill rotWithShape="1">
              <a:blip r:embed="rId32">
                <a:alphaModFix/>
              </a:blip>
              <a:srcRect b="0" l="0" r="0" t="0"/>
              <a:stretch/>
            </p:blipFill>
            <p:spPr>
              <a:xfrm>
                <a:off x="11932842" y="4378672"/>
                <a:ext cx="133430" cy="186140"/>
              </a:xfrm>
              <a:prstGeom prst="rect">
                <a:avLst/>
              </a:prstGeom>
              <a:noFill/>
              <a:ln>
                <a:noFill/>
              </a:ln>
            </p:spPr>
          </p:pic>
          <p:pic>
            <p:nvPicPr>
              <p:cNvPr id="859" name="Google Shape;859;p43"/>
              <p:cNvPicPr preferRelativeResize="0"/>
              <p:nvPr/>
            </p:nvPicPr>
            <p:blipFill rotWithShape="1">
              <a:blip r:embed="rId33">
                <a:alphaModFix/>
              </a:blip>
              <a:srcRect b="0" l="0" r="0" t="0"/>
              <a:stretch/>
            </p:blipFill>
            <p:spPr>
              <a:xfrm>
                <a:off x="12086952" y="4378839"/>
                <a:ext cx="151817" cy="185973"/>
              </a:xfrm>
              <a:prstGeom prst="rect">
                <a:avLst/>
              </a:prstGeom>
              <a:noFill/>
              <a:ln>
                <a:noFill/>
              </a:ln>
            </p:spPr>
          </p:pic>
          <p:pic>
            <p:nvPicPr>
              <p:cNvPr id="860" name="Google Shape;860;p43"/>
              <p:cNvPicPr preferRelativeResize="0"/>
              <p:nvPr/>
            </p:nvPicPr>
            <p:blipFill rotWithShape="1">
              <a:blip r:embed="rId34">
                <a:alphaModFix/>
              </a:blip>
              <a:srcRect b="0" l="0" r="0" t="0"/>
              <a:stretch/>
            </p:blipFill>
            <p:spPr>
              <a:xfrm>
                <a:off x="12262654" y="4341197"/>
                <a:ext cx="114153" cy="223616"/>
              </a:xfrm>
              <a:prstGeom prst="rect">
                <a:avLst/>
              </a:prstGeom>
              <a:noFill/>
              <a:ln>
                <a:noFill/>
              </a:ln>
            </p:spPr>
          </p:pic>
          <p:pic>
            <p:nvPicPr>
              <p:cNvPr id="861" name="Google Shape;861;p43"/>
              <p:cNvPicPr preferRelativeResize="0"/>
              <p:nvPr/>
            </p:nvPicPr>
            <p:blipFill rotWithShape="1">
              <a:blip r:embed="rId35">
                <a:alphaModFix/>
              </a:blip>
              <a:srcRect b="0" l="0" r="0" t="0"/>
              <a:stretch/>
            </p:blipFill>
            <p:spPr>
              <a:xfrm>
                <a:off x="12392796" y="4378672"/>
                <a:ext cx="133420" cy="186140"/>
              </a:xfrm>
              <a:prstGeom prst="rect">
                <a:avLst/>
              </a:prstGeom>
              <a:noFill/>
              <a:ln>
                <a:noFill/>
              </a:ln>
            </p:spPr>
          </p:pic>
          <p:pic>
            <p:nvPicPr>
              <p:cNvPr id="862" name="Google Shape;862;p43"/>
              <p:cNvPicPr preferRelativeResize="0"/>
              <p:nvPr/>
            </p:nvPicPr>
            <p:blipFill rotWithShape="1">
              <a:blip r:embed="rId36">
                <a:alphaModFix/>
              </a:blip>
              <a:srcRect b="0" l="0" r="0" t="0"/>
              <a:stretch/>
            </p:blipFill>
            <p:spPr>
              <a:xfrm>
                <a:off x="12626402" y="4378839"/>
                <a:ext cx="151765" cy="185973"/>
              </a:xfrm>
              <a:prstGeom prst="rect">
                <a:avLst/>
              </a:prstGeom>
              <a:noFill/>
              <a:ln>
                <a:noFill/>
              </a:ln>
            </p:spPr>
          </p:pic>
          <p:pic>
            <p:nvPicPr>
              <p:cNvPr id="863" name="Google Shape;863;p43"/>
              <p:cNvPicPr preferRelativeResize="0"/>
              <p:nvPr/>
            </p:nvPicPr>
            <p:blipFill rotWithShape="1">
              <a:blip r:embed="rId37">
                <a:alphaModFix/>
              </a:blip>
              <a:srcRect b="0" l="0" r="0" t="0"/>
              <a:stretch/>
            </p:blipFill>
            <p:spPr>
              <a:xfrm>
                <a:off x="12824678" y="4378672"/>
                <a:ext cx="158016" cy="182874"/>
              </a:xfrm>
              <a:prstGeom prst="rect">
                <a:avLst/>
              </a:prstGeom>
              <a:noFill/>
              <a:ln>
                <a:noFill/>
              </a:ln>
            </p:spPr>
          </p:pic>
          <p:pic>
            <p:nvPicPr>
              <p:cNvPr id="864" name="Google Shape;864;p43"/>
              <p:cNvPicPr preferRelativeResize="0"/>
              <p:nvPr/>
            </p:nvPicPr>
            <p:blipFill rotWithShape="1">
              <a:blip r:embed="rId38">
                <a:alphaModFix/>
              </a:blip>
              <a:srcRect b="0" l="0" r="0" t="0"/>
              <a:stretch/>
            </p:blipFill>
            <p:spPr>
              <a:xfrm>
                <a:off x="13000872" y="4381771"/>
                <a:ext cx="436468" cy="260139"/>
              </a:xfrm>
              <a:prstGeom prst="rect">
                <a:avLst/>
              </a:prstGeom>
              <a:noFill/>
              <a:ln>
                <a:noFill/>
              </a:ln>
            </p:spPr>
          </p:pic>
          <p:pic>
            <p:nvPicPr>
              <p:cNvPr id="865" name="Google Shape;865;p43"/>
              <p:cNvPicPr preferRelativeResize="0"/>
              <p:nvPr/>
            </p:nvPicPr>
            <p:blipFill rotWithShape="1">
              <a:blip r:embed="rId39">
                <a:alphaModFix/>
              </a:blip>
              <a:srcRect b="0" l="0" r="0" t="0"/>
              <a:stretch/>
            </p:blipFill>
            <p:spPr>
              <a:xfrm>
                <a:off x="13460219" y="4307931"/>
                <a:ext cx="157995" cy="253615"/>
              </a:xfrm>
              <a:prstGeom prst="rect">
                <a:avLst/>
              </a:prstGeom>
              <a:noFill/>
              <a:ln>
                <a:noFill/>
              </a:ln>
            </p:spPr>
          </p:pic>
          <p:pic>
            <p:nvPicPr>
              <p:cNvPr id="866" name="Google Shape;866;p43"/>
              <p:cNvPicPr preferRelativeResize="0"/>
              <p:nvPr/>
            </p:nvPicPr>
            <p:blipFill rotWithShape="1">
              <a:blip r:embed="rId40">
                <a:alphaModFix/>
              </a:blip>
              <a:srcRect b="0" l="0" r="0" t="0"/>
              <a:stretch/>
            </p:blipFill>
            <p:spPr>
              <a:xfrm>
                <a:off x="13654318" y="4378672"/>
                <a:ext cx="159681" cy="186140"/>
              </a:xfrm>
              <a:prstGeom prst="rect">
                <a:avLst/>
              </a:prstGeom>
              <a:noFill/>
              <a:ln>
                <a:noFill/>
              </a:ln>
            </p:spPr>
          </p:pic>
          <p:pic>
            <p:nvPicPr>
              <p:cNvPr id="867" name="Google Shape;867;p43"/>
              <p:cNvPicPr preferRelativeResize="0"/>
              <p:nvPr/>
            </p:nvPicPr>
            <p:blipFill rotWithShape="1">
              <a:blip r:embed="rId41">
                <a:alphaModFix/>
              </a:blip>
              <a:srcRect b="0" l="0" r="0" t="0"/>
              <a:stretch/>
            </p:blipFill>
            <p:spPr>
              <a:xfrm>
                <a:off x="13850103" y="4378672"/>
                <a:ext cx="109630" cy="182874"/>
              </a:xfrm>
              <a:prstGeom prst="rect">
                <a:avLst/>
              </a:prstGeom>
              <a:noFill/>
              <a:ln>
                <a:noFill/>
              </a:ln>
            </p:spPr>
          </p:pic>
          <p:pic>
            <p:nvPicPr>
              <p:cNvPr id="868" name="Google Shape;868;p43"/>
              <p:cNvPicPr preferRelativeResize="0"/>
              <p:nvPr/>
            </p:nvPicPr>
            <p:blipFill rotWithShape="1">
              <a:blip r:embed="rId42">
                <a:alphaModFix/>
              </a:blip>
              <a:srcRect b="0" l="0" r="0" t="0"/>
              <a:stretch/>
            </p:blipFill>
            <p:spPr>
              <a:xfrm>
                <a:off x="13974078" y="4378672"/>
                <a:ext cx="159681" cy="186140"/>
              </a:xfrm>
              <a:prstGeom prst="rect">
                <a:avLst/>
              </a:prstGeom>
              <a:noFill/>
              <a:ln>
                <a:noFill/>
              </a:ln>
            </p:spPr>
          </p:pic>
          <p:pic>
            <p:nvPicPr>
              <p:cNvPr id="869" name="Google Shape;869;p43"/>
              <p:cNvPicPr preferRelativeResize="0"/>
              <p:nvPr/>
            </p:nvPicPr>
            <p:blipFill rotWithShape="1">
              <a:blip r:embed="rId43">
                <a:alphaModFix/>
              </a:blip>
              <a:srcRect b="0" l="0" r="0" t="0"/>
              <a:stretch/>
            </p:blipFill>
            <p:spPr>
              <a:xfrm>
                <a:off x="10905292" y="4776545"/>
                <a:ext cx="171565" cy="186140"/>
              </a:xfrm>
              <a:prstGeom prst="rect">
                <a:avLst/>
              </a:prstGeom>
              <a:noFill/>
              <a:ln>
                <a:noFill/>
              </a:ln>
            </p:spPr>
          </p:pic>
          <p:pic>
            <p:nvPicPr>
              <p:cNvPr id="870" name="Google Shape;870;p43"/>
              <p:cNvPicPr preferRelativeResize="0"/>
              <p:nvPr/>
            </p:nvPicPr>
            <p:blipFill rotWithShape="1">
              <a:blip r:embed="rId44">
                <a:alphaModFix/>
              </a:blip>
              <a:srcRect b="0" l="0" r="0" t="0"/>
              <a:stretch/>
            </p:blipFill>
            <p:spPr>
              <a:xfrm>
                <a:off x="11112783" y="4776545"/>
                <a:ext cx="158005" cy="182863"/>
              </a:xfrm>
              <a:prstGeom prst="rect">
                <a:avLst/>
              </a:prstGeom>
              <a:noFill/>
              <a:ln>
                <a:noFill/>
              </a:ln>
            </p:spPr>
          </p:pic>
          <p:pic>
            <p:nvPicPr>
              <p:cNvPr id="871" name="Google Shape;871;p43"/>
              <p:cNvPicPr preferRelativeResize="0"/>
              <p:nvPr/>
            </p:nvPicPr>
            <p:blipFill rotWithShape="1">
              <a:blip r:embed="rId45">
                <a:alphaModFix/>
              </a:blip>
              <a:srcRect b="0" l="0" r="0" t="0"/>
              <a:stretch/>
            </p:blipFill>
            <p:spPr>
              <a:xfrm>
                <a:off x="11372042" y="4739070"/>
                <a:ext cx="114174" cy="223616"/>
              </a:xfrm>
              <a:prstGeom prst="rect">
                <a:avLst/>
              </a:prstGeom>
              <a:noFill/>
              <a:ln>
                <a:noFill/>
              </a:ln>
            </p:spPr>
          </p:pic>
          <p:pic>
            <p:nvPicPr>
              <p:cNvPr id="872" name="Google Shape;872;p43"/>
              <p:cNvPicPr preferRelativeResize="0"/>
              <p:nvPr/>
            </p:nvPicPr>
            <p:blipFill rotWithShape="1">
              <a:blip r:embed="rId46">
                <a:alphaModFix/>
              </a:blip>
              <a:srcRect b="0" l="0" r="0" t="0"/>
              <a:stretch/>
            </p:blipFill>
            <p:spPr>
              <a:xfrm>
                <a:off x="11512907" y="4705814"/>
                <a:ext cx="157995" cy="253594"/>
              </a:xfrm>
              <a:prstGeom prst="rect">
                <a:avLst/>
              </a:prstGeom>
              <a:noFill/>
              <a:ln>
                <a:noFill/>
              </a:ln>
            </p:spPr>
          </p:pic>
          <p:pic>
            <p:nvPicPr>
              <p:cNvPr id="873" name="Google Shape;873;p43"/>
              <p:cNvPicPr preferRelativeResize="0"/>
              <p:nvPr/>
            </p:nvPicPr>
            <p:blipFill rotWithShape="1">
              <a:blip r:embed="rId47">
                <a:alphaModFix/>
              </a:blip>
              <a:srcRect b="0" l="0" r="0" t="0"/>
              <a:stretch/>
            </p:blipFill>
            <p:spPr>
              <a:xfrm>
                <a:off x="11705990" y="4776545"/>
                <a:ext cx="159660" cy="186140"/>
              </a:xfrm>
              <a:prstGeom prst="rect">
                <a:avLst/>
              </a:prstGeom>
              <a:noFill/>
              <a:ln>
                <a:noFill/>
              </a:ln>
            </p:spPr>
          </p:pic>
          <p:pic>
            <p:nvPicPr>
              <p:cNvPr id="874" name="Google Shape;874;p43"/>
              <p:cNvPicPr preferRelativeResize="0"/>
              <p:nvPr/>
            </p:nvPicPr>
            <p:blipFill rotWithShape="1">
              <a:blip r:embed="rId48">
                <a:alphaModFix/>
              </a:blip>
              <a:srcRect b="0" l="0" r="0" t="0"/>
              <a:stretch/>
            </p:blipFill>
            <p:spPr>
              <a:xfrm>
                <a:off x="11979165" y="4776545"/>
                <a:ext cx="164679" cy="262745"/>
              </a:xfrm>
              <a:prstGeom prst="rect">
                <a:avLst/>
              </a:prstGeom>
              <a:noFill/>
              <a:ln>
                <a:noFill/>
              </a:ln>
            </p:spPr>
          </p:pic>
          <p:pic>
            <p:nvPicPr>
              <p:cNvPr id="875" name="Google Shape;875;p43"/>
              <p:cNvPicPr preferRelativeResize="0"/>
              <p:nvPr/>
            </p:nvPicPr>
            <p:blipFill rotWithShape="1">
              <a:blip r:embed="rId49">
                <a:alphaModFix/>
              </a:blip>
              <a:srcRect b="0" l="0" r="0" t="0"/>
              <a:stretch/>
            </p:blipFill>
            <p:spPr>
              <a:xfrm>
                <a:off x="12180112" y="4705804"/>
                <a:ext cx="33810" cy="253604"/>
              </a:xfrm>
              <a:prstGeom prst="rect">
                <a:avLst/>
              </a:prstGeom>
              <a:noFill/>
              <a:ln>
                <a:noFill/>
              </a:ln>
            </p:spPr>
          </p:pic>
          <p:pic>
            <p:nvPicPr>
              <p:cNvPr id="876" name="Google Shape;876;p43"/>
              <p:cNvPicPr preferRelativeResize="0"/>
              <p:nvPr/>
            </p:nvPicPr>
            <p:blipFill rotWithShape="1">
              <a:blip r:embed="rId50">
                <a:alphaModFix/>
              </a:blip>
              <a:srcRect b="0" l="0" r="0" t="0"/>
              <a:stretch/>
            </p:blipFill>
            <p:spPr>
              <a:xfrm>
                <a:off x="12247303" y="4776712"/>
                <a:ext cx="151817" cy="185973"/>
              </a:xfrm>
              <a:prstGeom prst="rect">
                <a:avLst/>
              </a:prstGeom>
              <a:noFill/>
              <a:ln>
                <a:noFill/>
              </a:ln>
            </p:spPr>
          </p:pic>
          <p:pic>
            <p:nvPicPr>
              <p:cNvPr id="877" name="Google Shape;877;p43"/>
              <p:cNvPicPr preferRelativeResize="0"/>
              <p:nvPr/>
            </p:nvPicPr>
            <p:blipFill rotWithShape="1">
              <a:blip r:embed="rId51">
                <a:alphaModFix/>
              </a:blip>
              <a:srcRect b="0" l="0" r="0" t="0"/>
              <a:stretch/>
            </p:blipFill>
            <p:spPr>
              <a:xfrm>
                <a:off x="12444575" y="4776545"/>
                <a:ext cx="158016" cy="182863"/>
              </a:xfrm>
              <a:prstGeom prst="rect">
                <a:avLst/>
              </a:prstGeom>
              <a:noFill/>
              <a:ln>
                <a:noFill/>
              </a:ln>
            </p:spPr>
          </p:pic>
          <p:pic>
            <p:nvPicPr>
              <p:cNvPr id="878" name="Google Shape;878;p43"/>
              <p:cNvPicPr preferRelativeResize="0"/>
              <p:nvPr/>
            </p:nvPicPr>
            <p:blipFill rotWithShape="1">
              <a:blip r:embed="rId52">
                <a:alphaModFix/>
              </a:blip>
              <a:srcRect b="0" l="0" r="0" t="0"/>
              <a:stretch/>
            </p:blipFill>
            <p:spPr>
              <a:xfrm>
                <a:off x="12637668" y="4739070"/>
                <a:ext cx="286294" cy="223616"/>
              </a:xfrm>
              <a:prstGeom prst="rect">
                <a:avLst/>
              </a:prstGeom>
              <a:noFill/>
              <a:ln>
                <a:noFill/>
              </a:ln>
            </p:spPr>
          </p:pic>
          <p:pic>
            <p:nvPicPr>
              <p:cNvPr id="879" name="Google Shape;879;p43"/>
              <p:cNvPicPr preferRelativeResize="0"/>
              <p:nvPr/>
            </p:nvPicPr>
            <p:blipFill rotWithShape="1">
              <a:blip r:embed="rId53">
                <a:alphaModFix/>
              </a:blip>
              <a:srcRect b="0" l="0" r="0" t="0"/>
              <a:stretch/>
            </p:blipFill>
            <p:spPr>
              <a:xfrm>
                <a:off x="12945806" y="4918185"/>
                <a:ext cx="44522" cy="45810"/>
              </a:xfrm>
              <a:prstGeom prst="rect">
                <a:avLst/>
              </a:prstGeom>
              <a:noFill/>
              <a:ln>
                <a:noFill/>
              </a:ln>
            </p:spPr>
          </p:pic>
        </p:grpSp>
        <p:grpSp>
          <p:nvGrpSpPr>
            <p:cNvPr id="880" name="Google Shape;880;p43"/>
            <p:cNvGrpSpPr/>
            <p:nvPr/>
          </p:nvGrpSpPr>
          <p:grpSpPr>
            <a:xfrm>
              <a:off x="4704770" y="3329389"/>
              <a:ext cx="3584835" cy="1652250"/>
              <a:chOff x="10344700" y="3058022"/>
              <a:chExt cx="7882223" cy="3632915"/>
            </a:xfrm>
          </p:grpSpPr>
          <p:pic>
            <p:nvPicPr>
              <p:cNvPr id="881" name="Google Shape;881;p43"/>
              <p:cNvPicPr preferRelativeResize="0"/>
              <p:nvPr/>
            </p:nvPicPr>
            <p:blipFill rotWithShape="1">
              <a:blip r:embed="rId54">
                <a:alphaModFix/>
              </a:blip>
              <a:srcRect b="0" l="0" r="0" t="0"/>
              <a:stretch/>
            </p:blipFill>
            <p:spPr>
              <a:xfrm>
                <a:off x="18149230" y="3207072"/>
                <a:ext cx="77693" cy="110541"/>
              </a:xfrm>
              <a:prstGeom prst="rect">
                <a:avLst/>
              </a:prstGeom>
              <a:noFill/>
              <a:ln>
                <a:noFill/>
              </a:ln>
            </p:spPr>
          </p:pic>
          <p:pic>
            <p:nvPicPr>
              <p:cNvPr id="882" name="Google Shape;882;p43"/>
              <p:cNvPicPr preferRelativeResize="0"/>
              <p:nvPr/>
            </p:nvPicPr>
            <p:blipFill rotWithShape="1">
              <a:blip r:embed="rId55">
                <a:alphaModFix/>
              </a:blip>
              <a:srcRect b="0" l="0" r="0" t="0"/>
              <a:stretch/>
            </p:blipFill>
            <p:spPr>
              <a:xfrm>
                <a:off x="10344700" y="5270614"/>
                <a:ext cx="4301962" cy="1420323"/>
              </a:xfrm>
              <a:prstGeom prst="rect">
                <a:avLst/>
              </a:prstGeom>
              <a:noFill/>
              <a:ln>
                <a:noFill/>
              </a:ln>
            </p:spPr>
          </p:pic>
          <p:pic>
            <p:nvPicPr>
              <p:cNvPr id="883" name="Google Shape;883;p43"/>
              <p:cNvPicPr preferRelativeResize="0"/>
              <p:nvPr/>
            </p:nvPicPr>
            <p:blipFill rotWithShape="1">
              <a:blip r:embed="rId56">
                <a:alphaModFix/>
              </a:blip>
              <a:srcRect b="0" l="0" r="0" t="0"/>
              <a:stretch/>
            </p:blipFill>
            <p:spPr>
              <a:xfrm>
                <a:off x="10867019" y="3058022"/>
                <a:ext cx="329791" cy="406102"/>
              </a:xfrm>
              <a:prstGeom prst="rect">
                <a:avLst/>
              </a:prstGeom>
              <a:noFill/>
              <a:ln>
                <a:noFill/>
              </a:ln>
            </p:spPr>
          </p:pic>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7" name="Shape 887"/>
        <p:cNvGrpSpPr/>
        <p:nvPr/>
      </p:nvGrpSpPr>
      <p:grpSpPr>
        <a:xfrm>
          <a:off x="0" y="0"/>
          <a:ext cx="0" cy="0"/>
          <a:chOff x="0" y="0"/>
          <a:chExt cx="0" cy="0"/>
        </a:xfrm>
      </p:grpSpPr>
      <p:grpSp>
        <p:nvGrpSpPr>
          <p:cNvPr id="888" name="Google Shape;888;p44"/>
          <p:cNvGrpSpPr/>
          <p:nvPr/>
        </p:nvGrpSpPr>
        <p:grpSpPr>
          <a:xfrm>
            <a:off x="0" y="0"/>
            <a:ext cx="9143346" cy="848926"/>
            <a:chOff x="0" y="0"/>
            <a:chExt cx="20104102" cy="1866592"/>
          </a:xfrm>
        </p:grpSpPr>
        <p:pic>
          <p:nvPicPr>
            <p:cNvPr id="889" name="Google Shape;889;p44"/>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890" name="Google Shape;890;p44"/>
            <p:cNvPicPr preferRelativeResize="0"/>
            <p:nvPr/>
          </p:nvPicPr>
          <p:blipFill rotWithShape="1">
            <a:blip r:embed="rId4">
              <a:alphaModFix/>
            </a:blip>
            <a:srcRect b="0" l="0" r="0" t="0"/>
            <a:stretch/>
          </p:blipFill>
          <p:spPr>
            <a:xfrm>
              <a:off x="571291" y="58636"/>
              <a:ext cx="14283960" cy="1751569"/>
            </a:xfrm>
            <a:prstGeom prst="rect">
              <a:avLst/>
            </a:prstGeom>
            <a:noFill/>
            <a:ln>
              <a:noFill/>
            </a:ln>
          </p:spPr>
        </p:pic>
      </p:grpSp>
      <p:sp>
        <p:nvSpPr>
          <p:cNvPr id="891" name="Google Shape;891;p44"/>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892" name="Google Shape;892;p44"/>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893" name="Google Shape;893;p44"/>
          <p:cNvSpPr txBox="1"/>
          <p:nvPr/>
        </p:nvSpPr>
        <p:spPr>
          <a:xfrm>
            <a:off x="507997" y="1086950"/>
            <a:ext cx="3835200" cy="3756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Circular Economies and Bitcoin as a Medium of Exchange</a:t>
            </a:r>
            <a:endParaRPr sz="1200">
              <a:latin typeface="Montserrat"/>
              <a:ea typeface="Montserrat"/>
              <a:cs typeface="Montserrat"/>
              <a:sym typeface="Montserrat"/>
            </a:endParaRPr>
          </a:p>
        </p:txBody>
      </p:sp>
      <p:sp>
        <p:nvSpPr>
          <p:cNvPr id="894" name="Google Shape;894;p44"/>
          <p:cNvSpPr txBox="1"/>
          <p:nvPr/>
        </p:nvSpPr>
        <p:spPr>
          <a:xfrm>
            <a:off x="508002" y="1591884"/>
            <a:ext cx="3923700" cy="2663700"/>
          </a:xfrm>
          <a:prstGeom prst="rect">
            <a:avLst/>
          </a:prstGeom>
          <a:noFill/>
          <a:ln>
            <a:noFill/>
          </a:ln>
        </p:spPr>
        <p:txBody>
          <a:bodyPr anchorCtr="0" anchor="t" bIns="0" lIns="0" spcFirstLastPara="1" rIns="0" wrap="square" tIns="5475">
            <a:spAutoFit/>
          </a:bodyPr>
          <a:lstStyle/>
          <a:p>
            <a:pPr indent="0" lvl="0" marL="0" marR="152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concept of the circular economy comes from the idea of minimizing waste in an economy by reusing and recycling as many products and byproducts as possible.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Drawing from this concept, a Bitcoin circular economy is one where the transactions are made in bitcoins and where the money in the form of bitcoins stays and grows within the economy, benefitting its individuals and businesses.</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The Lightning Network enables Bitcoin circular economies to flourish all around the world, thanks to near-instant and low-fee bitcoin transactions.</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first Bitcoin circular economy ever created is located in Arnhem, Netherlands. It was created way before the Lightning Network existed, but back then on-chain fees were really low!</a:t>
            </a:r>
            <a:endParaRPr sz="1000">
              <a:solidFill>
                <a:srgbClr val="57585B"/>
              </a:solidFill>
              <a:latin typeface="Montserrat"/>
              <a:ea typeface="Montserrat"/>
              <a:cs typeface="Montserrat"/>
              <a:sym typeface="Montserrat"/>
            </a:endParaRPr>
          </a:p>
        </p:txBody>
      </p:sp>
      <p:grpSp>
        <p:nvGrpSpPr>
          <p:cNvPr id="895" name="Google Shape;895;p44"/>
          <p:cNvGrpSpPr/>
          <p:nvPr/>
        </p:nvGrpSpPr>
        <p:grpSpPr>
          <a:xfrm>
            <a:off x="4686765" y="1139033"/>
            <a:ext cx="2054949" cy="637204"/>
            <a:chOff x="3252262" y="1061175"/>
            <a:chExt cx="1319813" cy="409251"/>
          </a:xfrm>
        </p:grpSpPr>
        <p:grpSp>
          <p:nvGrpSpPr>
            <p:cNvPr id="896" name="Google Shape;896;p44"/>
            <p:cNvGrpSpPr/>
            <p:nvPr/>
          </p:nvGrpSpPr>
          <p:grpSpPr>
            <a:xfrm>
              <a:off x="3252262" y="1100479"/>
              <a:ext cx="423313" cy="369947"/>
              <a:chOff x="7150972" y="2419699"/>
              <a:chExt cx="930768" cy="813428"/>
            </a:xfrm>
          </p:grpSpPr>
          <p:sp>
            <p:nvSpPr>
              <p:cNvPr id="897" name="Google Shape;897;p44"/>
              <p:cNvSpPr/>
              <p:nvPr/>
            </p:nvSpPr>
            <p:spPr>
              <a:xfrm>
                <a:off x="7150972" y="2419699"/>
                <a:ext cx="807084" cy="773430"/>
              </a:xfrm>
              <a:custGeom>
                <a:rect b="b" l="l" r="r" t="t"/>
                <a:pathLst>
                  <a:path extrusionOk="0" h="773430" w="807084">
                    <a:moveTo>
                      <a:pt x="384889" y="0"/>
                    </a:moveTo>
                    <a:lnTo>
                      <a:pt x="337930" y="4838"/>
                    </a:lnTo>
                    <a:lnTo>
                      <a:pt x="290593" y="14922"/>
                    </a:lnTo>
                    <a:lnTo>
                      <a:pt x="253475" y="26962"/>
                    </a:lnTo>
                    <a:lnTo>
                      <a:pt x="218180" y="42539"/>
                    </a:lnTo>
                    <a:lnTo>
                      <a:pt x="184627" y="61366"/>
                    </a:lnTo>
                    <a:lnTo>
                      <a:pt x="152733" y="83160"/>
                    </a:lnTo>
                    <a:lnTo>
                      <a:pt x="115156" y="115222"/>
                    </a:lnTo>
                    <a:lnTo>
                      <a:pt x="83027" y="150951"/>
                    </a:lnTo>
                    <a:lnTo>
                      <a:pt x="55999" y="190074"/>
                    </a:lnTo>
                    <a:lnTo>
                      <a:pt x="33728" y="232316"/>
                    </a:lnTo>
                    <a:lnTo>
                      <a:pt x="15868" y="277406"/>
                    </a:lnTo>
                    <a:lnTo>
                      <a:pt x="5007" y="319853"/>
                    </a:lnTo>
                    <a:lnTo>
                      <a:pt x="225" y="363361"/>
                    </a:lnTo>
                    <a:lnTo>
                      <a:pt x="0" y="399410"/>
                    </a:lnTo>
                    <a:lnTo>
                      <a:pt x="2939" y="435052"/>
                    </a:lnTo>
                    <a:lnTo>
                      <a:pt x="19837" y="505179"/>
                    </a:lnTo>
                    <a:lnTo>
                      <a:pt x="38811" y="550264"/>
                    </a:lnTo>
                    <a:lnTo>
                      <a:pt x="62296" y="592092"/>
                    </a:lnTo>
                    <a:lnTo>
                      <a:pt x="90593" y="630504"/>
                    </a:lnTo>
                    <a:lnTo>
                      <a:pt x="124000" y="665343"/>
                    </a:lnTo>
                    <a:lnTo>
                      <a:pt x="162817" y="696451"/>
                    </a:lnTo>
                    <a:lnTo>
                      <a:pt x="227870" y="734395"/>
                    </a:lnTo>
                    <a:lnTo>
                      <a:pt x="299158" y="759883"/>
                    </a:lnTo>
                    <a:lnTo>
                      <a:pt x="370615" y="771764"/>
                    </a:lnTo>
                    <a:lnTo>
                      <a:pt x="406703" y="773090"/>
                    </a:lnTo>
                    <a:lnTo>
                      <a:pt x="443070" y="771213"/>
                    </a:lnTo>
                    <a:lnTo>
                      <a:pt x="488949" y="764317"/>
                    </a:lnTo>
                    <a:lnTo>
                      <a:pt x="533161" y="752631"/>
                    </a:lnTo>
                    <a:lnTo>
                      <a:pt x="575701" y="736161"/>
                    </a:lnTo>
                    <a:lnTo>
                      <a:pt x="616562" y="714911"/>
                    </a:lnTo>
                    <a:lnTo>
                      <a:pt x="664823" y="681019"/>
                    </a:lnTo>
                    <a:lnTo>
                      <a:pt x="707187" y="640390"/>
                    </a:lnTo>
                    <a:lnTo>
                      <a:pt x="712276" y="634735"/>
                    </a:lnTo>
                    <a:lnTo>
                      <a:pt x="601369" y="604851"/>
                    </a:lnTo>
                    <a:lnTo>
                      <a:pt x="602458" y="603124"/>
                    </a:lnTo>
                    <a:lnTo>
                      <a:pt x="630801" y="572842"/>
                    </a:lnTo>
                    <a:lnTo>
                      <a:pt x="686431" y="512843"/>
                    </a:lnTo>
                    <a:lnTo>
                      <a:pt x="737451" y="459311"/>
                    </a:lnTo>
                    <a:lnTo>
                      <a:pt x="806608" y="384460"/>
                    </a:lnTo>
                    <a:lnTo>
                      <a:pt x="806902" y="382282"/>
                    </a:lnTo>
                    <a:lnTo>
                      <a:pt x="806199" y="366219"/>
                    </a:lnTo>
                    <a:lnTo>
                      <a:pt x="801876" y="326012"/>
                    </a:lnTo>
                    <a:lnTo>
                      <a:pt x="789092" y="273191"/>
                    </a:lnTo>
                    <a:lnTo>
                      <a:pt x="769574" y="223421"/>
                    </a:lnTo>
                    <a:lnTo>
                      <a:pt x="742872" y="176874"/>
                    </a:lnTo>
                    <a:lnTo>
                      <a:pt x="708538" y="133724"/>
                    </a:lnTo>
                    <a:lnTo>
                      <a:pt x="677743" y="103342"/>
                    </a:lnTo>
                    <a:lnTo>
                      <a:pt x="644393" y="76392"/>
                    </a:lnTo>
                    <a:lnTo>
                      <a:pt x="608225" y="53120"/>
                    </a:lnTo>
                    <a:lnTo>
                      <a:pt x="568972" y="33769"/>
                    </a:lnTo>
                    <a:lnTo>
                      <a:pt x="523510" y="17292"/>
                    </a:lnTo>
                    <a:lnTo>
                      <a:pt x="477677" y="6194"/>
                    </a:lnTo>
                    <a:lnTo>
                      <a:pt x="431471" y="440"/>
                    </a:lnTo>
                    <a:lnTo>
                      <a:pt x="384889" y="0"/>
                    </a:lnTo>
                    <a:close/>
                  </a:path>
                </a:pathLst>
              </a:custGeom>
              <a:solidFill>
                <a:srgbClr val="FD8F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45"/>
              </a:p>
            </p:txBody>
          </p:sp>
          <p:sp>
            <p:nvSpPr>
              <p:cNvPr id="898" name="Google Shape;898;p44"/>
              <p:cNvSpPr/>
              <p:nvPr/>
            </p:nvSpPr>
            <p:spPr>
              <a:xfrm>
                <a:off x="7794086" y="2771483"/>
                <a:ext cx="287654" cy="461644"/>
              </a:xfrm>
              <a:custGeom>
                <a:rect b="b" l="l" r="r" t="t"/>
                <a:pathLst>
                  <a:path extrusionOk="0" h="461644" w="287654">
                    <a:moveTo>
                      <a:pt x="225773" y="0"/>
                    </a:moveTo>
                    <a:lnTo>
                      <a:pt x="64742" y="172739"/>
                    </a:lnTo>
                    <a:lnTo>
                      <a:pt x="0" y="241301"/>
                    </a:lnTo>
                    <a:lnTo>
                      <a:pt x="127776" y="275384"/>
                    </a:lnTo>
                    <a:lnTo>
                      <a:pt x="128079" y="276913"/>
                    </a:lnTo>
                    <a:lnTo>
                      <a:pt x="111072" y="312069"/>
                    </a:lnTo>
                    <a:lnTo>
                      <a:pt x="96735" y="342756"/>
                    </a:lnTo>
                    <a:lnTo>
                      <a:pt x="82170" y="373345"/>
                    </a:lnTo>
                    <a:lnTo>
                      <a:pt x="61827" y="413307"/>
                    </a:lnTo>
                    <a:lnTo>
                      <a:pt x="39946" y="460226"/>
                    </a:lnTo>
                    <a:lnTo>
                      <a:pt x="41297" y="461054"/>
                    </a:lnTo>
                    <a:lnTo>
                      <a:pt x="76582" y="427408"/>
                    </a:lnTo>
                    <a:lnTo>
                      <a:pt x="111679" y="393561"/>
                    </a:lnTo>
                    <a:lnTo>
                      <a:pt x="181681" y="325543"/>
                    </a:lnTo>
                    <a:lnTo>
                      <a:pt x="252048" y="257552"/>
                    </a:lnTo>
                    <a:lnTo>
                      <a:pt x="287603" y="223741"/>
                    </a:lnTo>
                    <a:lnTo>
                      <a:pt x="283206" y="222338"/>
                    </a:lnTo>
                    <a:lnTo>
                      <a:pt x="138131" y="184905"/>
                    </a:lnTo>
                    <a:lnTo>
                      <a:pt x="138309" y="183408"/>
                    </a:lnTo>
                    <a:lnTo>
                      <a:pt x="181716" y="93128"/>
                    </a:lnTo>
                    <a:lnTo>
                      <a:pt x="202657" y="50071"/>
                    </a:lnTo>
                    <a:lnTo>
                      <a:pt x="224904" y="5539"/>
                    </a:lnTo>
                    <a:lnTo>
                      <a:pt x="226265" y="3916"/>
                    </a:lnTo>
                    <a:lnTo>
                      <a:pt x="225773" y="0"/>
                    </a:lnTo>
                    <a:close/>
                  </a:path>
                </a:pathLst>
              </a:custGeom>
              <a:solidFill>
                <a:srgbClr val="FDB8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45"/>
              </a:p>
            </p:txBody>
          </p:sp>
          <p:sp>
            <p:nvSpPr>
              <p:cNvPr id="899" name="Google Shape;899;p44"/>
              <p:cNvSpPr/>
              <p:nvPr/>
            </p:nvSpPr>
            <p:spPr>
              <a:xfrm>
                <a:off x="7347638" y="2554085"/>
                <a:ext cx="386715" cy="490219"/>
              </a:xfrm>
              <a:custGeom>
                <a:rect b="b" l="l" r="r" t="t"/>
                <a:pathLst>
                  <a:path extrusionOk="0" h="490219" w="386715">
                    <a:moveTo>
                      <a:pt x="190947" y="0"/>
                    </a:moveTo>
                    <a:lnTo>
                      <a:pt x="189753" y="1225"/>
                    </a:lnTo>
                    <a:lnTo>
                      <a:pt x="172539" y="69055"/>
                    </a:lnTo>
                    <a:lnTo>
                      <a:pt x="170832" y="69579"/>
                    </a:lnTo>
                    <a:lnTo>
                      <a:pt x="83620" y="48721"/>
                    </a:lnTo>
                    <a:lnTo>
                      <a:pt x="81861" y="49642"/>
                    </a:lnTo>
                    <a:lnTo>
                      <a:pt x="78654" y="63057"/>
                    </a:lnTo>
                    <a:lnTo>
                      <a:pt x="70856" y="92792"/>
                    </a:lnTo>
                    <a:lnTo>
                      <a:pt x="71097" y="94143"/>
                    </a:lnTo>
                    <a:lnTo>
                      <a:pt x="99578" y="100352"/>
                    </a:lnTo>
                    <a:lnTo>
                      <a:pt x="111436" y="104277"/>
                    </a:lnTo>
                    <a:lnTo>
                      <a:pt x="119785" y="110829"/>
                    </a:lnTo>
                    <a:lnTo>
                      <a:pt x="123719" y="120678"/>
                    </a:lnTo>
                    <a:lnTo>
                      <a:pt x="122331" y="134498"/>
                    </a:lnTo>
                    <a:lnTo>
                      <a:pt x="100033" y="217971"/>
                    </a:lnTo>
                    <a:lnTo>
                      <a:pt x="87671" y="262644"/>
                    </a:lnTo>
                    <a:lnTo>
                      <a:pt x="74678" y="313676"/>
                    </a:lnTo>
                    <a:lnTo>
                      <a:pt x="71719" y="320874"/>
                    </a:lnTo>
                    <a:lnTo>
                      <a:pt x="67164" y="325490"/>
                    </a:lnTo>
                    <a:lnTo>
                      <a:pt x="60941" y="327526"/>
                    </a:lnTo>
                    <a:lnTo>
                      <a:pt x="52982" y="326984"/>
                    </a:lnTo>
                    <a:lnTo>
                      <a:pt x="33325" y="322446"/>
                    </a:lnTo>
                    <a:lnTo>
                      <a:pt x="22920" y="319560"/>
                    </a:lnTo>
                    <a:lnTo>
                      <a:pt x="21224" y="320210"/>
                    </a:lnTo>
                    <a:lnTo>
                      <a:pt x="11049" y="343599"/>
                    </a:lnTo>
                    <a:lnTo>
                      <a:pt x="0" y="367423"/>
                    </a:lnTo>
                    <a:lnTo>
                      <a:pt x="931" y="368470"/>
                    </a:lnTo>
                    <a:lnTo>
                      <a:pt x="87033" y="389077"/>
                    </a:lnTo>
                    <a:lnTo>
                      <a:pt x="88374" y="390071"/>
                    </a:lnTo>
                    <a:lnTo>
                      <a:pt x="70175" y="459179"/>
                    </a:lnTo>
                    <a:lnTo>
                      <a:pt x="71359" y="460593"/>
                    </a:lnTo>
                    <a:lnTo>
                      <a:pt x="84601" y="463339"/>
                    </a:lnTo>
                    <a:lnTo>
                      <a:pt x="101489" y="467321"/>
                    </a:lnTo>
                    <a:lnTo>
                      <a:pt x="114666" y="470886"/>
                    </a:lnTo>
                    <a:lnTo>
                      <a:pt x="115807" y="469430"/>
                    </a:lnTo>
                    <a:lnTo>
                      <a:pt x="133043" y="401317"/>
                    </a:lnTo>
                    <a:lnTo>
                      <a:pt x="134666" y="401129"/>
                    </a:lnTo>
                    <a:lnTo>
                      <a:pt x="154581" y="406594"/>
                    </a:lnTo>
                    <a:lnTo>
                      <a:pt x="167649" y="409139"/>
                    </a:lnTo>
                    <a:lnTo>
                      <a:pt x="168078" y="411170"/>
                    </a:lnTo>
                    <a:lnTo>
                      <a:pt x="150571" y="477849"/>
                    </a:lnTo>
                    <a:lnTo>
                      <a:pt x="150728" y="479493"/>
                    </a:lnTo>
                    <a:lnTo>
                      <a:pt x="163712" y="482181"/>
                    </a:lnTo>
                    <a:lnTo>
                      <a:pt x="180589" y="486232"/>
                    </a:lnTo>
                    <a:lnTo>
                      <a:pt x="193627" y="489848"/>
                    </a:lnTo>
                    <a:lnTo>
                      <a:pt x="194737" y="488372"/>
                    </a:lnTo>
                    <a:lnTo>
                      <a:pt x="211867" y="420824"/>
                    </a:lnTo>
                    <a:lnTo>
                      <a:pt x="212925" y="419327"/>
                    </a:lnTo>
                    <a:lnTo>
                      <a:pt x="233154" y="422672"/>
                    </a:lnTo>
                    <a:lnTo>
                      <a:pt x="248481" y="424459"/>
                    </a:lnTo>
                    <a:lnTo>
                      <a:pt x="263884" y="425384"/>
                    </a:lnTo>
                    <a:lnTo>
                      <a:pt x="279363" y="425254"/>
                    </a:lnTo>
                    <a:lnTo>
                      <a:pt x="299304" y="423044"/>
                    </a:lnTo>
                    <a:lnTo>
                      <a:pt x="334801" y="408840"/>
                    </a:lnTo>
                    <a:lnTo>
                      <a:pt x="367075" y="366118"/>
                    </a:lnTo>
                    <a:lnTo>
                      <a:pt x="375119" y="333225"/>
                    </a:lnTo>
                    <a:lnTo>
                      <a:pt x="374871" y="314157"/>
                    </a:lnTo>
                    <a:lnTo>
                      <a:pt x="345214" y="269562"/>
                    </a:lnTo>
                    <a:lnTo>
                      <a:pt x="334932" y="262965"/>
                    </a:lnTo>
                    <a:lnTo>
                      <a:pt x="328482" y="258840"/>
                    </a:lnTo>
                    <a:lnTo>
                      <a:pt x="370998" y="233030"/>
                    </a:lnTo>
                    <a:lnTo>
                      <a:pt x="386155" y="192601"/>
                    </a:lnTo>
                    <a:lnTo>
                      <a:pt x="385070" y="169678"/>
                    </a:lnTo>
                    <a:lnTo>
                      <a:pt x="357099" y="129859"/>
                    </a:lnTo>
                    <a:lnTo>
                      <a:pt x="316578" y="106834"/>
                    </a:lnTo>
                    <a:lnTo>
                      <a:pt x="297362" y="99944"/>
                    </a:lnTo>
                    <a:lnTo>
                      <a:pt x="296158" y="98332"/>
                    </a:lnTo>
                    <a:lnTo>
                      <a:pt x="314105" y="30239"/>
                    </a:lnTo>
                    <a:lnTo>
                      <a:pt x="313131" y="29150"/>
                    </a:lnTo>
                    <a:lnTo>
                      <a:pt x="292150" y="24394"/>
                    </a:lnTo>
                    <a:lnTo>
                      <a:pt x="271185" y="19046"/>
                    </a:lnTo>
                    <a:lnTo>
                      <a:pt x="270002" y="19695"/>
                    </a:lnTo>
                    <a:lnTo>
                      <a:pt x="253060" y="86049"/>
                    </a:lnTo>
                    <a:lnTo>
                      <a:pt x="251929" y="86803"/>
                    </a:lnTo>
                    <a:lnTo>
                      <a:pt x="241602" y="84243"/>
                    </a:lnTo>
                    <a:lnTo>
                      <a:pt x="228151" y="81291"/>
                    </a:lnTo>
                    <a:lnTo>
                      <a:pt x="217103" y="79285"/>
                    </a:lnTo>
                    <a:lnTo>
                      <a:pt x="216548" y="77882"/>
                    </a:lnTo>
                    <a:lnTo>
                      <a:pt x="233898" y="11811"/>
                    </a:lnTo>
                    <a:lnTo>
                      <a:pt x="233186" y="10219"/>
                    </a:lnTo>
                    <a:lnTo>
                      <a:pt x="212035" y="5495"/>
                    </a:lnTo>
                    <a:lnTo>
                      <a:pt x="190947" y="0"/>
                    </a:lnTo>
                    <a:close/>
                  </a:path>
                </a:pathLst>
              </a:custGeom>
              <a:solidFill>
                <a:srgbClr val="FDFDF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245"/>
              </a:p>
            </p:txBody>
          </p:sp>
          <p:pic>
            <p:nvPicPr>
              <p:cNvPr id="900" name="Google Shape;900;p44"/>
              <p:cNvPicPr preferRelativeResize="0"/>
              <p:nvPr/>
            </p:nvPicPr>
            <p:blipFill rotWithShape="1">
              <a:blip r:embed="rId6">
                <a:alphaModFix/>
              </a:blip>
              <a:srcRect b="0" l="0" r="0" t="0"/>
              <a:stretch/>
            </p:blipFill>
            <p:spPr>
              <a:xfrm>
                <a:off x="7495363" y="2810738"/>
                <a:ext cx="137468" cy="107399"/>
              </a:xfrm>
              <a:prstGeom prst="rect">
                <a:avLst/>
              </a:prstGeom>
              <a:noFill/>
              <a:ln>
                <a:noFill/>
              </a:ln>
            </p:spPr>
          </p:pic>
          <p:pic>
            <p:nvPicPr>
              <p:cNvPr id="901" name="Google Shape;901;p44"/>
              <p:cNvPicPr preferRelativeResize="0"/>
              <p:nvPr/>
            </p:nvPicPr>
            <p:blipFill rotWithShape="1">
              <a:blip r:embed="rId7">
                <a:alphaModFix/>
              </a:blip>
              <a:srcRect b="0" l="0" r="0" t="0"/>
              <a:stretch/>
            </p:blipFill>
            <p:spPr>
              <a:xfrm>
                <a:off x="7530440" y="2682925"/>
                <a:ext cx="115945" cy="96562"/>
              </a:xfrm>
              <a:prstGeom prst="rect">
                <a:avLst/>
              </a:prstGeom>
              <a:noFill/>
              <a:ln>
                <a:noFill/>
              </a:ln>
            </p:spPr>
          </p:pic>
        </p:grpSp>
        <p:sp>
          <p:nvSpPr>
            <p:cNvPr id="902" name="Google Shape;902;p44"/>
            <p:cNvSpPr txBox="1"/>
            <p:nvPr/>
          </p:nvSpPr>
          <p:spPr>
            <a:xfrm>
              <a:off x="3647175" y="1061175"/>
              <a:ext cx="924900" cy="329700"/>
            </a:xfrm>
            <a:prstGeom prst="rect">
              <a:avLst/>
            </a:prstGeom>
            <a:noFill/>
            <a:ln>
              <a:noFill/>
            </a:ln>
          </p:spPr>
          <p:txBody>
            <a:bodyPr anchorCtr="0" anchor="t" bIns="0" lIns="0" spcFirstLastPara="1" rIns="0" wrap="square" tIns="9875">
              <a:spAutoFit/>
            </a:bodyPr>
            <a:lstStyle/>
            <a:p>
              <a:pPr indent="0" lvl="0" marL="0" rtl="0" algn="l">
                <a:lnSpc>
                  <a:spcPct val="100000"/>
                </a:lnSpc>
                <a:spcBef>
                  <a:spcPts val="0"/>
                </a:spcBef>
                <a:spcAft>
                  <a:spcPts val="0"/>
                </a:spcAft>
                <a:buNone/>
              </a:pPr>
              <a:r>
                <a:rPr b="1" i="1" lang="en" sz="3269">
                  <a:solidFill>
                    <a:srgbClr val="4E4E4E"/>
                  </a:solidFill>
                  <a:latin typeface="Ubuntu"/>
                  <a:ea typeface="Ubuntu"/>
                  <a:cs typeface="Ubuntu"/>
                  <a:sym typeface="Ubuntu"/>
                </a:rPr>
                <a:t>bitcoin</a:t>
              </a:r>
              <a:endParaRPr sz="3269">
                <a:latin typeface="Ubuntu"/>
                <a:ea typeface="Ubuntu"/>
                <a:cs typeface="Ubuntu"/>
                <a:sym typeface="Ubuntu"/>
              </a:endParaRPr>
            </a:p>
          </p:txBody>
        </p:sp>
        <p:sp>
          <p:nvSpPr>
            <p:cNvPr id="903" name="Google Shape;903;p44"/>
            <p:cNvSpPr txBox="1"/>
            <p:nvPr/>
          </p:nvSpPr>
          <p:spPr>
            <a:xfrm>
              <a:off x="3675839" y="1353511"/>
              <a:ext cx="896100" cy="83700"/>
            </a:xfrm>
            <a:prstGeom prst="rect">
              <a:avLst/>
            </a:prstGeom>
            <a:noFill/>
            <a:ln>
              <a:noFill/>
            </a:ln>
          </p:spPr>
          <p:txBody>
            <a:bodyPr anchorCtr="0" anchor="t" bIns="0" lIns="0" spcFirstLastPara="1" rIns="0" wrap="square" tIns="10350">
              <a:spAutoFit/>
            </a:bodyPr>
            <a:lstStyle/>
            <a:p>
              <a:pPr indent="0" lvl="0" marL="0" rtl="0" algn="l">
                <a:lnSpc>
                  <a:spcPct val="100000"/>
                </a:lnSpc>
                <a:spcBef>
                  <a:spcPts val="0"/>
                </a:spcBef>
                <a:spcAft>
                  <a:spcPts val="0"/>
                </a:spcAft>
                <a:buNone/>
              </a:pPr>
              <a:r>
                <a:rPr b="1" i="1" lang="en" sz="778">
                  <a:solidFill>
                    <a:srgbClr val="4E4E4E"/>
                  </a:solidFill>
                  <a:latin typeface="Ubuntu"/>
                  <a:ea typeface="Ubuntu"/>
                  <a:cs typeface="Ubuntu"/>
                  <a:sym typeface="Ubuntu"/>
                </a:rPr>
                <a:t>LIGHTNING </a:t>
              </a:r>
              <a:r>
                <a:rPr i="1" lang="en" sz="778">
                  <a:solidFill>
                    <a:srgbClr val="4E4E4E"/>
                  </a:solidFill>
                  <a:latin typeface="Ubuntu"/>
                  <a:ea typeface="Ubuntu"/>
                  <a:cs typeface="Ubuntu"/>
                  <a:sym typeface="Ubuntu"/>
                </a:rPr>
                <a:t>ACCEPTED HERE</a:t>
              </a:r>
              <a:endParaRPr sz="778">
                <a:latin typeface="Ubuntu"/>
                <a:ea typeface="Ubuntu"/>
                <a:cs typeface="Ubuntu"/>
                <a:sym typeface="Ubuntu"/>
              </a:endParaRPr>
            </a:p>
          </p:txBody>
        </p:sp>
      </p:grpSp>
      <p:pic>
        <p:nvPicPr>
          <p:cNvPr id="904" name="Google Shape;904;p44"/>
          <p:cNvPicPr preferRelativeResize="0"/>
          <p:nvPr/>
        </p:nvPicPr>
        <p:blipFill rotWithShape="1">
          <a:blip r:embed="rId8">
            <a:alphaModFix/>
          </a:blip>
          <a:srcRect b="0" l="0" r="0" t="0"/>
          <a:stretch/>
        </p:blipFill>
        <p:spPr>
          <a:xfrm>
            <a:off x="4686776" y="2075251"/>
            <a:ext cx="3880825" cy="2208584"/>
          </a:xfrm>
          <a:prstGeom prst="rect">
            <a:avLst/>
          </a:prstGeom>
          <a:noFill/>
          <a:ln>
            <a:noFill/>
          </a:ln>
        </p:spPr>
      </p:pic>
      <p:sp>
        <p:nvSpPr>
          <p:cNvPr id="905" name="Google Shape;905;p44"/>
          <p:cNvSpPr/>
          <p:nvPr/>
        </p:nvSpPr>
        <p:spPr>
          <a:xfrm>
            <a:off x="868258" y="5143139"/>
            <a:ext cx="2395477" cy="0"/>
          </a:xfrm>
          <a:custGeom>
            <a:rect b="b" l="l" r="r" t="t"/>
            <a:pathLst>
              <a:path extrusionOk="0" h="120000" w="5264784">
                <a:moveTo>
                  <a:pt x="0" y="0"/>
                </a:moveTo>
                <a:lnTo>
                  <a:pt x="5264289" y="0"/>
                </a:lnTo>
              </a:path>
            </a:pathLst>
          </a:custGeom>
          <a:noFill/>
          <a:ln cap="flat" cmpd="sng" w="47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06" name="Google Shape;906;p44"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0" name="Shape 910"/>
        <p:cNvGrpSpPr/>
        <p:nvPr/>
      </p:nvGrpSpPr>
      <p:grpSpPr>
        <a:xfrm>
          <a:off x="0" y="0"/>
          <a:ext cx="0" cy="0"/>
          <a:chOff x="0" y="0"/>
          <a:chExt cx="0" cy="0"/>
        </a:xfrm>
      </p:grpSpPr>
      <p:grpSp>
        <p:nvGrpSpPr>
          <p:cNvPr id="911" name="Google Shape;911;p45"/>
          <p:cNvGrpSpPr/>
          <p:nvPr/>
        </p:nvGrpSpPr>
        <p:grpSpPr>
          <a:xfrm>
            <a:off x="0" y="0"/>
            <a:ext cx="9143346" cy="848926"/>
            <a:chOff x="0" y="0"/>
            <a:chExt cx="20104102" cy="1866592"/>
          </a:xfrm>
        </p:grpSpPr>
        <p:pic>
          <p:nvPicPr>
            <p:cNvPr id="912" name="Google Shape;912;p45"/>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913" name="Google Shape;913;p45"/>
            <p:cNvPicPr preferRelativeResize="0"/>
            <p:nvPr/>
          </p:nvPicPr>
          <p:blipFill rotWithShape="1">
            <a:blip r:embed="rId4">
              <a:alphaModFix/>
            </a:blip>
            <a:srcRect b="0" l="0" r="0" t="0"/>
            <a:stretch/>
          </p:blipFill>
          <p:spPr>
            <a:xfrm>
              <a:off x="571291" y="58636"/>
              <a:ext cx="14283960" cy="1751569"/>
            </a:xfrm>
            <a:prstGeom prst="rect">
              <a:avLst/>
            </a:prstGeom>
            <a:noFill/>
            <a:ln>
              <a:noFill/>
            </a:ln>
          </p:spPr>
        </p:pic>
      </p:grpSp>
      <p:sp>
        <p:nvSpPr>
          <p:cNvPr id="914" name="Google Shape;914;p45"/>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915" name="Google Shape;915;p45"/>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916" name="Google Shape;916;p45"/>
          <p:cNvSpPr/>
          <p:nvPr/>
        </p:nvSpPr>
        <p:spPr>
          <a:xfrm>
            <a:off x="868258" y="5143139"/>
            <a:ext cx="2395477" cy="0"/>
          </a:xfrm>
          <a:custGeom>
            <a:rect b="b" l="l" r="r" t="t"/>
            <a:pathLst>
              <a:path extrusionOk="0" h="120000" w="5264784">
                <a:moveTo>
                  <a:pt x="0" y="0"/>
                </a:moveTo>
                <a:lnTo>
                  <a:pt x="5264289" y="0"/>
                </a:lnTo>
              </a:path>
            </a:pathLst>
          </a:custGeom>
          <a:noFill/>
          <a:ln cap="flat" cmpd="sng" w="47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17" name="Google Shape;917;p45"/>
          <p:cNvPicPr preferRelativeResize="0"/>
          <p:nvPr/>
        </p:nvPicPr>
        <p:blipFill rotWithShape="1">
          <a:blip r:embed="rId6">
            <a:alphaModFix/>
          </a:blip>
          <a:srcRect b="0" l="0" r="0" t="0"/>
          <a:stretch/>
        </p:blipFill>
        <p:spPr>
          <a:xfrm>
            <a:off x="4682950" y="1093774"/>
            <a:ext cx="3049950" cy="3656901"/>
          </a:xfrm>
          <a:prstGeom prst="rect">
            <a:avLst/>
          </a:prstGeom>
          <a:noFill/>
          <a:ln>
            <a:noFill/>
          </a:ln>
        </p:spPr>
      </p:pic>
      <p:sp>
        <p:nvSpPr>
          <p:cNvPr id="918" name="Google Shape;918;p45"/>
          <p:cNvSpPr txBox="1"/>
          <p:nvPr/>
        </p:nvSpPr>
        <p:spPr>
          <a:xfrm>
            <a:off x="508000" y="2215725"/>
            <a:ext cx="3948300" cy="1413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second one was Bitcoin Beach, located in El Zonte, El Salvador. It leveraged the power of the Lightning Network to provide the community, which was mostly unbanked, with instant digital payments directly with their smartphones!</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Today, hundreds of circular economies are being created all around the world, powered by Bitcoin, the Lightning Network, and educational resources.</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p:txBody>
      </p:sp>
      <p:pic>
        <p:nvPicPr>
          <p:cNvPr id="919" name="Google Shape;919;p45"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3" name="Shape 923"/>
        <p:cNvGrpSpPr/>
        <p:nvPr/>
      </p:nvGrpSpPr>
      <p:grpSpPr>
        <a:xfrm>
          <a:off x="0" y="0"/>
          <a:ext cx="0" cy="0"/>
          <a:chOff x="0" y="0"/>
          <a:chExt cx="0" cy="0"/>
        </a:xfrm>
      </p:grpSpPr>
      <p:grpSp>
        <p:nvGrpSpPr>
          <p:cNvPr id="924" name="Google Shape;924;p46"/>
          <p:cNvGrpSpPr/>
          <p:nvPr/>
        </p:nvGrpSpPr>
        <p:grpSpPr>
          <a:xfrm>
            <a:off x="0" y="0"/>
            <a:ext cx="9143346" cy="848926"/>
            <a:chOff x="0" y="0"/>
            <a:chExt cx="20104102" cy="1866592"/>
          </a:xfrm>
        </p:grpSpPr>
        <p:pic>
          <p:nvPicPr>
            <p:cNvPr id="925" name="Google Shape;925;p46"/>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926" name="Google Shape;926;p46"/>
            <p:cNvPicPr preferRelativeResize="0"/>
            <p:nvPr/>
          </p:nvPicPr>
          <p:blipFill rotWithShape="1">
            <a:blip r:embed="rId4">
              <a:alphaModFix/>
            </a:blip>
            <a:srcRect b="0" l="0" r="0" t="0"/>
            <a:stretch/>
          </p:blipFill>
          <p:spPr>
            <a:xfrm>
              <a:off x="572966" y="58636"/>
              <a:ext cx="14281451" cy="1751569"/>
            </a:xfrm>
            <a:prstGeom prst="rect">
              <a:avLst/>
            </a:prstGeom>
            <a:noFill/>
            <a:ln>
              <a:noFill/>
            </a:ln>
          </p:spPr>
        </p:pic>
      </p:grpSp>
      <p:sp>
        <p:nvSpPr>
          <p:cNvPr id="927" name="Google Shape;927;p46"/>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928" name="Google Shape;928;p46"/>
          <p:cNvPicPr preferRelativeResize="0"/>
          <p:nvPr/>
        </p:nvPicPr>
        <p:blipFill rotWithShape="1">
          <a:blip r:embed="rId5">
            <a:alphaModFix/>
          </a:blip>
          <a:srcRect b="0" l="0" r="0" t="0"/>
          <a:stretch/>
        </p:blipFill>
        <p:spPr>
          <a:xfrm>
            <a:off x="8050568" y="270104"/>
            <a:ext cx="579292" cy="308716"/>
          </a:xfrm>
          <a:prstGeom prst="rect">
            <a:avLst/>
          </a:prstGeom>
          <a:noFill/>
          <a:ln>
            <a:noFill/>
          </a:ln>
        </p:spPr>
      </p:pic>
      <p:sp>
        <p:nvSpPr>
          <p:cNvPr id="929" name="Google Shape;929;p46"/>
          <p:cNvSpPr txBox="1"/>
          <p:nvPr/>
        </p:nvSpPr>
        <p:spPr>
          <a:xfrm>
            <a:off x="508573" y="1093752"/>
            <a:ext cx="37788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 BTCMap.org, you can also look for Bitcoin communities where you will meet other Bitcoin users and find businesses that accept bitcoin. Some of our teachers and students have actually added businesses and circular economies to BTCmap.org, and once you are ready, you can too!</a:t>
            </a:r>
            <a:endParaRPr sz="1000">
              <a:latin typeface="Montserrat"/>
              <a:ea typeface="Montserrat"/>
              <a:cs typeface="Montserrat"/>
              <a:sym typeface="Montserrat"/>
            </a:endParaRPr>
          </a:p>
        </p:txBody>
      </p:sp>
      <p:pic>
        <p:nvPicPr>
          <p:cNvPr id="930" name="Google Shape;930;p46"/>
          <p:cNvPicPr preferRelativeResize="0"/>
          <p:nvPr/>
        </p:nvPicPr>
        <p:blipFill rotWithShape="1">
          <a:blip r:embed="rId6">
            <a:alphaModFix/>
          </a:blip>
          <a:srcRect b="0" l="0" r="0" t="0"/>
          <a:stretch/>
        </p:blipFill>
        <p:spPr>
          <a:xfrm>
            <a:off x="514350" y="2304675"/>
            <a:ext cx="2535876" cy="229875"/>
          </a:xfrm>
          <a:prstGeom prst="rect">
            <a:avLst/>
          </a:prstGeom>
          <a:noFill/>
          <a:ln>
            <a:noFill/>
          </a:ln>
        </p:spPr>
      </p:pic>
      <p:sp>
        <p:nvSpPr>
          <p:cNvPr id="931" name="Google Shape;931;p46"/>
          <p:cNvSpPr txBox="1"/>
          <p:nvPr/>
        </p:nvSpPr>
        <p:spPr>
          <a:xfrm>
            <a:off x="509373" y="2338913"/>
            <a:ext cx="3925500" cy="161400"/>
          </a:xfrm>
          <a:prstGeom prst="rect">
            <a:avLst/>
          </a:prstGeom>
          <a:noFill/>
          <a:ln>
            <a:noFill/>
          </a:ln>
        </p:spPr>
        <p:txBody>
          <a:bodyPr anchorCtr="0" anchor="t" bIns="0" lIns="0" spcFirstLastPara="1" rIns="0" wrap="square" tIns="7500">
            <a:spAutoFit/>
          </a:bodyPr>
          <a:lstStyle/>
          <a:p>
            <a:pPr indent="0" lvl="0" marL="101600" rtl="0" algn="l">
              <a:lnSpc>
                <a:spcPct val="100000"/>
              </a:lnSpc>
              <a:spcBef>
                <a:spcPts val="0"/>
              </a:spcBef>
              <a:spcAft>
                <a:spcPts val="0"/>
              </a:spcAft>
              <a:buNone/>
            </a:pPr>
            <a:r>
              <a:rPr b="1" lang="en" sz="1000">
                <a:solidFill>
                  <a:srgbClr val="FFFFFF"/>
                </a:solidFill>
                <a:latin typeface="Montserrat"/>
                <a:ea typeface="Montserrat"/>
                <a:cs typeface="Montserrat"/>
                <a:sym typeface="Montserrat"/>
              </a:rPr>
              <a:t>Resource: </a:t>
            </a:r>
            <a:r>
              <a:rPr lang="en" sz="1000">
                <a:solidFill>
                  <a:srgbClr val="FFFFFF"/>
                </a:solidFill>
                <a:latin typeface="Montserrat"/>
                <a:ea typeface="Montserrat"/>
                <a:cs typeface="Montserrat"/>
                <a:sym typeface="Montserrat"/>
              </a:rPr>
              <a:t>btcmap.org/communities</a:t>
            </a:r>
            <a:endParaRPr sz="1000">
              <a:latin typeface="Montserrat"/>
              <a:ea typeface="Montserrat"/>
              <a:cs typeface="Montserrat"/>
              <a:sym typeface="Montserrat"/>
            </a:endParaRPr>
          </a:p>
        </p:txBody>
      </p:sp>
      <p:pic>
        <p:nvPicPr>
          <p:cNvPr id="932" name="Google Shape;932;p46"/>
          <p:cNvPicPr preferRelativeResize="0"/>
          <p:nvPr/>
        </p:nvPicPr>
        <p:blipFill rotWithShape="1">
          <a:blip r:embed="rId7">
            <a:alphaModFix/>
          </a:blip>
          <a:srcRect b="0" l="0" r="0" t="0"/>
          <a:stretch/>
        </p:blipFill>
        <p:spPr>
          <a:xfrm>
            <a:off x="4693567" y="1113837"/>
            <a:ext cx="3936431" cy="2059565"/>
          </a:xfrm>
          <a:prstGeom prst="rect">
            <a:avLst/>
          </a:prstGeom>
          <a:noFill/>
          <a:ln>
            <a:noFill/>
          </a:ln>
        </p:spPr>
      </p:pic>
      <p:sp>
        <p:nvSpPr>
          <p:cNvPr id="933" name="Google Shape;933;p46"/>
          <p:cNvSpPr/>
          <p:nvPr/>
        </p:nvSpPr>
        <p:spPr>
          <a:xfrm>
            <a:off x="4572000"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4" name="Google Shape;934;p46"/>
          <p:cNvSpPr/>
          <p:nvPr/>
        </p:nvSpPr>
        <p:spPr>
          <a:xfrm>
            <a:off x="4572000" y="1277102"/>
            <a:ext cx="0" cy="3299235"/>
          </a:xfrm>
          <a:custGeom>
            <a:rect b="b" l="l" r="r" t="t"/>
            <a:pathLst>
              <a:path extrusionOk="0" h="7251065" w="120000">
                <a:moveTo>
                  <a:pt x="0" y="0"/>
                </a:moveTo>
                <a:lnTo>
                  <a:pt x="0" y="7250773"/>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5" name="Google Shape;935;p46"/>
          <p:cNvSpPr/>
          <p:nvPr/>
        </p:nvSpPr>
        <p:spPr>
          <a:xfrm>
            <a:off x="4572000" y="4603391"/>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36" name="Google Shape;936;p46"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sp>
        <p:nvSpPr>
          <p:cNvPr id="937" name="Google Shape;937;p46"/>
          <p:cNvSpPr txBox="1"/>
          <p:nvPr/>
        </p:nvSpPr>
        <p:spPr>
          <a:xfrm>
            <a:off x="509375" y="2750125"/>
            <a:ext cx="3851400" cy="1412400"/>
          </a:xfrm>
          <a:prstGeom prst="rect">
            <a:avLst/>
          </a:prstGeom>
          <a:noFill/>
          <a:ln>
            <a:noFill/>
          </a:ln>
        </p:spPr>
        <p:txBody>
          <a:bodyPr anchorCtr="0" anchor="t" bIns="0" lIns="0" spcFirstLastPara="1" rIns="0" wrap="square" tIns="7500">
            <a:spAutoFit/>
          </a:bodyPr>
          <a:lstStyle/>
          <a:p>
            <a:pPr indent="0" lvl="0" marL="0" marR="762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As we wrap up, you've gained insights into using Bitcoin in your daily life through the Lightning Network. The Lightning Network makes transactions quicker and more accessible, offering a preview of how bitcoin will continue to change and evolve in layers.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Chapter 9, we will investigate the technical side of Bitcoin. From cryptography to nodes, miners, and more, get ready to take a closer look at how BItcoin really works.</a:t>
            </a:r>
            <a:endParaRPr sz="10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1" name="Shape 941"/>
        <p:cNvGrpSpPr/>
        <p:nvPr/>
      </p:nvGrpSpPr>
      <p:grpSpPr>
        <a:xfrm>
          <a:off x="0" y="0"/>
          <a:ext cx="0" cy="0"/>
          <a:chOff x="0" y="0"/>
          <a:chExt cx="0" cy="0"/>
        </a:xfrm>
      </p:grpSpPr>
      <p:pic>
        <p:nvPicPr>
          <p:cNvPr id="942" name="Google Shape;942;p47"/>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943" name="Google Shape;943;p47"/>
          <p:cNvGrpSpPr/>
          <p:nvPr/>
        </p:nvGrpSpPr>
        <p:grpSpPr>
          <a:xfrm>
            <a:off x="0" y="0"/>
            <a:ext cx="9143611" cy="5143414"/>
            <a:chOff x="0" y="0"/>
            <a:chExt cx="20104685" cy="11309178"/>
          </a:xfrm>
        </p:grpSpPr>
        <p:pic>
          <p:nvPicPr>
            <p:cNvPr id="944" name="Google Shape;944;p47"/>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945" name="Google Shape;945;p47"/>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6" name="Google Shape;946;p47"/>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947" name="Google Shape;947;p47"/>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8" name="Google Shape;948;p47"/>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949" name="Google Shape;949;p47"/>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950" name="Google Shape;950;p47"/>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951" name="Google Shape;951;p47"/>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952" name="Google Shape;952;p47"/>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953" name="Google Shape;953;p47"/>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954" name="Google Shape;954;p47"/>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55" name="Google Shape;955;p47"/>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956" name="Google Shape;956;p47"/>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57" name="Google Shape;957;p47"/>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958" name="Google Shape;958;p47"/>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959" name="Google Shape;959;p47"/>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960" name="Google Shape;960;p47"/>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1" name="Google Shape;961;p47"/>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962" name="Google Shape;962;p47"/>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963" name="Google Shape;963;p47"/>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964" name="Google Shape;964;p47"/>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965" name="Google Shape;965;p47"/>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6" name="Google Shape;966;p47"/>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967" name="Google Shape;967;p47"/>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8" name="Google Shape;968;p47"/>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969" name="Google Shape;969;p47"/>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70" name="Google Shape;970;p47"/>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971" name="Google Shape;971;p47"/>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972" name="Google Shape;972;p47"/>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973" name="Google Shape;973;p47"/>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74" name="Google Shape;974;p47"/>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975" name="Google Shape;975;p47"/>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76" name="Google Shape;976;p47"/>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977" name="Google Shape;977;p47"/>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978" name="Google Shape;978;p47"/>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79" name="Google Shape;979;p47"/>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Q&amp;A</a:t>
            </a:r>
            <a:endParaRPr sz="3400">
              <a:latin typeface="Montserrat"/>
              <a:ea typeface="Montserrat"/>
              <a:cs typeface="Montserrat"/>
              <a:sym typeface="Montserrat"/>
            </a:endParaRPr>
          </a:p>
        </p:txBody>
      </p:sp>
      <p:pic>
        <p:nvPicPr>
          <p:cNvPr id="980" name="Google Shape;980;p47"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986" name="Google Shape;986;p48"/>
          <p:cNvGrpSpPr/>
          <p:nvPr/>
        </p:nvGrpSpPr>
        <p:grpSpPr>
          <a:xfrm>
            <a:off x="0" y="0"/>
            <a:ext cx="9143611" cy="5143414"/>
            <a:chOff x="0" y="0"/>
            <a:chExt cx="20104685" cy="11309178"/>
          </a:xfrm>
        </p:grpSpPr>
        <p:pic>
          <p:nvPicPr>
            <p:cNvPr id="987" name="Google Shape;987;p48"/>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988" name="Google Shape;988;p48"/>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89" name="Google Shape;989;p48"/>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990" name="Google Shape;990;p48"/>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91" name="Google Shape;991;p48"/>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992" name="Google Shape;992;p48"/>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993" name="Google Shape;993;p48"/>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994" name="Google Shape;994;p48"/>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995" name="Google Shape;995;p48"/>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996" name="Google Shape;996;p48"/>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997" name="Google Shape;997;p48"/>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98" name="Google Shape;998;p48"/>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999" name="Google Shape;999;p48"/>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00" name="Google Shape;1000;p48"/>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001" name="Google Shape;1001;p48"/>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002" name="Google Shape;1002;p48"/>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003" name="Google Shape;1003;p48"/>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04" name="Google Shape;1004;p48"/>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005" name="Google Shape;1005;p48"/>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006" name="Google Shape;1006;p48"/>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007" name="Google Shape;1007;p48"/>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008" name="Google Shape;1008;p48"/>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09" name="Google Shape;1009;p48"/>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010" name="Google Shape;1010;p48"/>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11" name="Google Shape;1011;p48"/>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012" name="Google Shape;1012;p48"/>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13" name="Google Shape;1013;p48"/>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014" name="Google Shape;1014;p48"/>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015" name="Google Shape;1015;p48"/>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016" name="Google Shape;1016;p48"/>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17" name="Google Shape;1017;p48"/>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018" name="Google Shape;1018;p48"/>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19" name="Google Shape;1019;p48"/>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020" name="Google Shape;1020;p48"/>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021" name="Google Shape;1021;p48"/>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22" name="Google Shape;1022;p48"/>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THANK YOU</a:t>
            </a:r>
            <a:endParaRPr sz="3400">
              <a:latin typeface="Montserrat"/>
              <a:ea typeface="Montserrat"/>
              <a:cs typeface="Montserrat"/>
              <a:sym typeface="Montserrat"/>
            </a:endParaRPr>
          </a:p>
        </p:txBody>
      </p:sp>
      <p:pic>
        <p:nvPicPr>
          <p:cNvPr id="1023" name="Google Shape;1023;p48"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 name="Shape 186"/>
        <p:cNvGrpSpPr/>
        <p:nvPr/>
      </p:nvGrpSpPr>
      <p:grpSpPr>
        <a:xfrm>
          <a:off x="0" y="0"/>
          <a:ext cx="0" cy="0"/>
          <a:chOff x="0" y="0"/>
          <a:chExt cx="0" cy="0"/>
        </a:xfrm>
      </p:grpSpPr>
      <p:grpSp>
        <p:nvGrpSpPr>
          <p:cNvPr id="187" name="Google Shape;187;p23"/>
          <p:cNvGrpSpPr/>
          <p:nvPr/>
        </p:nvGrpSpPr>
        <p:grpSpPr>
          <a:xfrm>
            <a:off x="0" y="0"/>
            <a:ext cx="9143346" cy="848926"/>
            <a:chOff x="0" y="0"/>
            <a:chExt cx="20104102" cy="1866592"/>
          </a:xfrm>
        </p:grpSpPr>
        <p:pic>
          <p:nvPicPr>
            <p:cNvPr id="188" name="Google Shape;188;p23"/>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89" name="Google Shape;189;p23"/>
            <p:cNvPicPr preferRelativeResize="0"/>
            <p:nvPr/>
          </p:nvPicPr>
          <p:blipFill rotWithShape="1">
            <a:blip r:embed="rId4">
              <a:alphaModFix/>
            </a:blip>
            <a:srcRect b="0" l="0" r="0" t="0"/>
            <a:stretch/>
          </p:blipFill>
          <p:spPr>
            <a:xfrm>
              <a:off x="572129" y="57799"/>
              <a:ext cx="14281451" cy="1751569"/>
            </a:xfrm>
            <a:prstGeom prst="rect">
              <a:avLst/>
            </a:prstGeom>
            <a:noFill/>
            <a:ln>
              <a:noFill/>
            </a:ln>
          </p:spPr>
        </p:pic>
      </p:grpSp>
      <p:sp>
        <p:nvSpPr>
          <p:cNvPr id="190" name="Google Shape;190;p23"/>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191" name="Google Shape;191;p23"/>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192" name="Google Shape;192;p23"/>
          <p:cNvSpPr txBox="1"/>
          <p:nvPr/>
        </p:nvSpPr>
        <p:spPr>
          <a:xfrm>
            <a:off x="507999" y="1079475"/>
            <a:ext cx="28155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8.0 Introduction</a:t>
            </a:r>
            <a:endParaRPr sz="1600">
              <a:latin typeface="Montserrat"/>
              <a:ea typeface="Montserrat"/>
              <a:cs typeface="Montserrat"/>
              <a:sym typeface="Montserrat"/>
            </a:endParaRPr>
          </a:p>
        </p:txBody>
      </p:sp>
      <p:sp>
        <p:nvSpPr>
          <p:cNvPr id="193" name="Google Shape;193;p23"/>
          <p:cNvSpPr txBox="1"/>
          <p:nvPr/>
        </p:nvSpPr>
        <p:spPr>
          <a:xfrm>
            <a:off x="533161" y="2894782"/>
            <a:ext cx="3882300" cy="20397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Technologies typically grow and expand in layers, like a stack. Think of your favorite website, email, or social media: they were built on top of the internet protocol, which was built on top of computers, which were built on top of electricity, and so on.</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These technologies started out with a very simple design and continued to improve over time. Bitcoin is no exception. As Andreas Antonopoulos famously put it, “Bitcoin is the internet of oney.”</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Clr>
                <a:schemeClr val="dk1"/>
              </a:buClr>
              <a:buFont typeface="Arial"/>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It is the base layer of sound digital money, providing a solid foundation upon which new technology will be built.</a:t>
            </a:r>
            <a:endParaRPr sz="1000">
              <a:solidFill>
                <a:srgbClr val="57585B"/>
              </a:solidFill>
              <a:latin typeface="Montserrat"/>
              <a:ea typeface="Montserrat"/>
              <a:cs typeface="Montserrat"/>
              <a:sym typeface="Montserrat"/>
            </a:endParaRPr>
          </a:p>
        </p:txBody>
      </p:sp>
      <p:pic>
        <p:nvPicPr>
          <p:cNvPr id="194" name="Google Shape;194;p23"/>
          <p:cNvPicPr preferRelativeResize="0"/>
          <p:nvPr/>
        </p:nvPicPr>
        <p:blipFill rotWithShape="1">
          <a:blip r:embed="rId6">
            <a:alphaModFix/>
          </a:blip>
          <a:srcRect b="0" l="0" r="0" t="0"/>
          <a:stretch/>
        </p:blipFill>
        <p:spPr>
          <a:xfrm>
            <a:off x="516950" y="1499850"/>
            <a:ext cx="3931177" cy="1023275"/>
          </a:xfrm>
          <a:prstGeom prst="rect">
            <a:avLst/>
          </a:prstGeom>
          <a:noFill/>
          <a:ln>
            <a:noFill/>
          </a:ln>
        </p:spPr>
      </p:pic>
      <p:sp>
        <p:nvSpPr>
          <p:cNvPr id="195" name="Google Shape;195;p23"/>
          <p:cNvSpPr txBox="1"/>
          <p:nvPr/>
        </p:nvSpPr>
        <p:spPr>
          <a:xfrm>
            <a:off x="800904" y="1692843"/>
            <a:ext cx="3347700" cy="7323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1000">
                <a:solidFill>
                  <a:srgbClr val="FFFFFF"/>
                </a:solidFill>
                <a:latin typeface="Montserrat"/>
                <a:ea typeface="Montserrat"/>
                <a:cs typeface="Montserrat"/>
                <a:sym typeface="Montserrat"/>
              </a:rPr>
              <a:t>We’re building the Visa network for bitcoin. But what I think is powerful, is unlike Visa, anybody can build on top of it.</a:t>
            </a:r>
            <a:endParaRPr sz="1000">
              <a:latin typeface="Montserrat"/>
              <a:ea typeface="Montserrat"/>
              <a:cs typeface="Montserrat"/>
              <a:sym typeface="Montserrat"/>
            </a:endParaRPr>
          </a:p>
          <a:p>
            <a:pPr indent="0" lvl="0" marL="12700" rtl="0" algn="ctr">
              <a:lnSpc>
                <a:spcPct val="100000"/>
              </a:lnSpc>
              <a:spcBef>
                <a:spcPts val="800"/>
              </a:spcBef>
              <a:spcAft>
                <a:spcPts val="0"/>
              </a:spcAft>
              <a:buNone/>
            </a:pPr>
            <a:r>
              <a:rPr b="1" lang="en" sz="1000">
                <a:solidFill>
                  <a:srgbClr val="FAAF40"/>
                </a:solidFill>
                <a:latin typeface="Montserrat"/>
                <a:ea typeface="Montserrat"/>
                <a:cs typeface="Montserrat"/>
                <a:sym typeface="Montserrat"/>
              </a:rPr>
              <a:t>Elizabeth Stark</a:t>
            </a:r>
            <a:endParaRPr sz="1000">
              <a:latin typeface="Montserrat"/>
              <a:ea typeface="Montserrat"/>
              <a:cs typeface="Montserrat"/>
              <a:sym typeface="Montserrat"/>
            </a:endParaRPr>
          </a:p>
        </p:txBody>
      </p:sp>
      <p:grpSp>
        <p:nvGrpSpPr>
          <p:cNvPr id="196" name="Google Shape;196;p23"/>
          <p:cNvGrpSpPr/>
          <p:nvPr/>
        </p:nvGrpSpPr>
        <p:grpSpPr>
          <a:xfrm>
            <a:off x="805486" y="1423580"/>
            <a:ext cx="3337668" cy="975316"/>
            <a:chOff x="1771078" y="3130124"/>
            <a:chExt cx="7338759" cy="2144495"/>
          </a:xfrm>
        </p:grpSpPr>
        <p:sp>
          <p:nvSpPr>
            <p:cNvPr id="197" name="Google Shape;197;p23"/>
            <p:cNvSpPr/>
            <p:nvPr/>
          </p:nvSpPr>
          <p:spPr>
            <a:xfrm>
              <a:off x="1771078" y="3130124"/>
              <a:ext cx="634364" cy="389889"/>
            </a:xfrm>
            <a:custGeom>
              <a:rect b="b" l="l" r="r" t="t"/>
              <a:pathLst>
                <a:path extrusionOk="0" h="389889" w="634364">
                  <a:moveTo>
                    <a:pt x="287235" y="142430"/>
                  </a:moveTo>
                  <a:lnTo>
                    <a:pt x="279539" y="97104"/>
                  </a:lnTo>
                  <a:lnTo>
                    <a:pt x="258826" y="57848"/>
                  </a:lnTo>
                  <a:lnTo>
                    <a:pt x="227482" y="27012"/>
                  </a:lnTo>
                  <a:lnTo>
                    <a:pt x="187883" y="6946"/>
                  </a:lnTo>
                  <a:lnTo>
                    <a:pt x="142430" y="0"/>
                  </a:lnTo>
                  <a:lnTo>
                    <a:pt x="97091" y="7696"/>
                  </a:lnTo>
                  <a:lnTo>
                    <a:pt x="57835" y="28409"/>
                  </a:lnTo>
                  <a:lnTo>
                    <a:pt x="27012" y="59753"/>
                  </a:lnTo>
                  <a:lnTo>
                    <a:pt x="6946" y="99339"/>
                  </a:lnTo>
                  <a:lnTo>
                    <a:pt x="0" y="144805"/>
                  </a:lnTo>
                  <a:lnTo>
                    <a:pt x="469" y="155282"/>
                  </a:lnTo>
                  <a:lnTo>
                    <a:pt x="16624" y="222148"/>
                  </a:lnTo>
                  <a:lnTo>
                    <a:pt x="34798" y="264744"/>
                  </a:lnTo>
                  <a:lnTo>
                    <a:pt x="62814" y="309079"/>
                  </a:lnTo>
                  <a:lnTo>
                    <a:pt x="102781" y="351091"/>
                  </a:lnTo>
                  <a:lnTo>
                    <a:pt x="156832" y="386715"/>
                  </a:lnTo>
                  <a:lnTo>
                    <a:pt x="165938" y="389534"/>
                  </a:lnTo>
                  <a:lnTo>
                    <a:pt x="175272" y="389305"/>
                  </a:lnTo>
                  <a:lnTo>
                    <a:pt x="198932" y="353466"/>
                  </a:lnTo>
                  <a:lnTo>
                    <a:pt x="188061" y="332041"/>
                  </a:lnTo>
                  <a:lnTo>
                    <a:pt x="181229" y="317487"/>
                  </a:lnTo>
                  <a:lnTo>
                    <a:pt x="175755" y="301358"/>
                  </a:lnTo>
                  <a:lnTo>
                    <a:pt x="172694" y="284276"/>
                  </a:lnTo>
                  <a:lnTo>
                    <a:pt x="218452" y="266204"/>
                  </a:lnTo>
                  <a:lnTo>
                    <a:pt x="254863" y="234429"/>
                  </a:lnTo>
                  <a:lnTo>
                    <a:pt x="278841" y="192125"/>
                  </a:lnTo>
                  <a:lnTo>
                    <a:pt x="287235" y="142430"/>
                  </a:lnTo>
                  <a:close/>
                </a:path>
                <a:path extrusionOk="0" h="389889" w="634364">
                  <a:moveTo>
                    <a:pt x="633755" y="143611"/>
                  </a:moveTo>
                  <a:lnTo>
                    <a:pt x="626440" y="98221"/>
                  </a:lnTo>
                  <a:lnTo>
                    <a:pt x="606044" y="58801"/>
                  </a:lnTo>
                  <a:lnTo>
                    <a:pt x="574954" y="27711"/>
                  </a:lnTo>
                  <a:lnTo>
                    <a:pt x="535520" y="7315"/>
                  </a:lnTo>
                  <a:lnTo>
                    <a:pt x="490131" y="0"/>
                  </a:lnTo>
                  <a:lnTo>
                    <a:pt x="444728" y="7315"/>
                  </a:lnTo>
                  <a:lnTo>
                    <a:pt x="405307" y="27711"/>
                  </a:lnTo>
                  <a:lnTo>
                    <a:pt x="374218" y="58801"/>
                  </a:lnTo>
                  <a:lnTo>
                    <a:pt x="353822" y="98221"/>
                  </a:lnTo>
                  <a:lnTo>
                    <a:pt x="346494" y="143611"/>
                  </a:lnTo>
                  <a:lnTo>
                    <a:pt x="346887" y="154101"/>
                  </a:lnTo>
                  <a:lnTo>
                    <a:pt x="362508" y="221094"/>
                  </a:lnTo>
                  <a:lnTo>
                    <a:pt x="380326" y="263842"/>
                  </a:lnTo>
                  <a:lnTo>
                    <a:pt x="407962" y="308406"/>
                  </a:lnTo>
                  <a:lnTo>
                    <a:pt x="447586" y="350748"/>
                  </a:lnTo>
                  <a:lnTo>
                    <a:pt x="501345" y="386816"/>
                  </a:lnTo>
                  <a:lnTo>
                    <a:pt x="510425" y="389712"/>
                  </a:lnTo>
                  <a:lnTo>
                    <a:pt x="519760" y="389559"/>
                  </a:lnTo>
                  <a:lnTo>
                    <a:pt x="543712" y="353910"/>
                  </a:lnTo>
                  <a:lnTo>
                    <a:pt x="533019" y="332397"/>
                  </a:lnTo>
                  <a:lnTo>
                    <a:pt x="526313" y="317779"/>
                  </a:lnTo>
                  <a:lnTo>
                    <a:pt x="520979" y="301612"/>
                  </a:lnTo>
                  <a:lnTo>
                    <a:pt x="518058" y="284505"/>
                  </a:lnTo>
                  <a:lnTo>
                    <a:pt x="563956" y="266814"/>
                  </a:lnTo>
                  <a:lnTo>
                    <a:pt x="600633" y="235343"/>
                  </a:lnTo>
                  <a:lnTo>
                    <a:pt x="624954" y="193230"/>
                  </a:lnTo>
                  <a:lnTo>
                    <a:pt x="633755" y="14361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98" name="Google Shape;198;p23"/>
            <p:cNvSpPr/>
            <p:nvPr/>
          </p:nvSpPr>
          <p:spPr>
            <a:xfrm>
              <a:off x="8475472" y="4884730"/>
              <a:ext cx="634365" cy="389889"/>
            </a:xfrm>
            <a:custGeom>
              <a:rect b="b" l="l" r="r" t="t"/>
              <a:pathLst>
                <a:path extrusionOk="0" h="389889" w="634365">
                  <a:moveTo>
                    <a:pt x="287248" y="143611"/>
                  </a:moveTo>
                  <a:lnTo>
                    <a:pt x="279933" y="98221"/>
                  </a:lnTo>
                  <a:lnTo>
                    <a:pt x="259537" y="58801"/>
                  </a:lnTo>
                  <a:lnTo>
                    <a:pt x="228447" y="27711"/>
                  </a:lnTo>
                  <a:lnTo>
                    <a:pt x="189026" y="7315"/>
                  </a:lnTo>
                  <a:lnTo>
                    <a:pt x="143624" y="0"/>
                  </a:lnTo>
                  <a:lnTo>
                    <a:pt x="98234" y="7315"/>
                  </a:lnTo>
                  <a:lnTo>
                    <a:pt x="58801" y="27711"/>
                  </a:lnTo>
                  <a:lnTo>
                    <a:pt x="27711" y="58801"/>
                  </a:lnTo>
                  <a:lnTo>
                    <a:pt x="7327" y="98221"/>
                  </a:lnTo>
                  <a:lnTo>
                    <a:pt x="0" y="143611"/>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10"/>
                  </a:lnTo>
                  <a:lnTo>
                    <a:pt x="113995" y="389559"/>
                  </a:lnTo>
                  <a:lnTo>
                    <a:pt x="123317" y="389712"/>
                  </a:lnTo>
                  <a:lnTo>
                    <a:pt x="132410" y="386803"/>
                  </a:lnTo>
                  <a:lnTo>
                    <a:pt x="186156" y="350735"/>
                  </a:lnTo>
                  <a:lnTo>
                    <a:pt x="225780" y="308406"/>
                  </a:lnTo>
                  <a:lnTo>
                    <a:pt x="253428" y="263842"/>
                  </a:lnTo>
                  <a:lnTo>
                    <a:pt x="271246" y="221107"/>
                  </a:lnTo>
                  <a:lnTo>
                    <a:pt x="281393" y="184226"/>
                  </a:lnTo>
                  <a:lnTo>
                    <a:pt x="286867" y="154101"/>
                  </a:lnTo>
                  <a:lnTo>
                    <a:pt x="287248" y="143611"/>
                  </a:lnTo>
                  <a:close/>
                </a:path>
                <a:path extrusionOk="0" h="389889" w="634365">
                  <a:moveTo>
                    <a:pt x="633768" y="144792"/>
                  </a:moveTo>
                  <a:lnTo>
                    <a:pt x="626808" y="99339"/>
                  </a:lnTo>
                  <a:lnTo>
                    <a:pt x="606742" y="59753"/>
                  </a:lnTo>
                  <a:lnTo>
                    <a:pt x="575919" y="28409"/>
                  </a:lnTo>
                  <a:lnTo>
                    <a:pt x="536651" y="7696"/>
                  </a:lnTo>
                  <a:lnTo>
                    <a:pt x="491312" y="0"/>
                  </a:lnTo>
                  <a:lnTo>
                    <a:pt x="445858" y="6946"/>
                  </a:lnTo>
                  <a:lnTo>
                    <a:pt x="406273" y="27012"/>
                  </a:lnTo>
                  <a:lnTo>
                    <a:pt x="374929" y="57848"/>
                  </a:lnTo>
                  <a:lnTo>
                    <a:pt x="354215" y="97104"/>
                  </a:lnTo>
                  <a:lnTo>
                    <a:pt x="346519" y="142443"/>
                  </a:lnTo>
                  <a:lnTo>
                    <a:pt x="354914" y="192125"/>
                  </a:lnTo>
                  <a:lnTo>
                    <a:pt x="378879" y="234442"/>
                  </a:lnTo>
                  <a:lnTo>
                    <a:pt x="415302" y="266204"/>
                  </a:lnTo>
                  <a:lnTo>
                    <a:pt x="461060" y="284264"/>
                  </a:lnTo>
                  <a:lnTo>
                    <a:pt x="457987" y="301358"/>
                  </a:lnTo>
                  <a:lnTo>
                    <a:pt x="452526" y="317487"/>
                  </a:lnTo>
                  <a:lnTo>
                    <a:pt x="445693" y="332054"/>
                  </a:lnTo>
                  <a:lnTo>
                    <a:pt x="438543" y="344462"/>
                  </a:lnTo>
                  <a:lnTo>
                    <a:pt x="434822" y="353479"/>
                  </a:lnTo>
                  <a:lnTo>
                    <a:pt x="458482" y="389305"/>
                  </a:lnTo>
                  <a:lnTo>
                    <a:pt x="467804" y="389534"/>
                  </a:lnTo>
                  <a:lnTo>
                    <a:pt x="476923" y="386702"/>
                  </a:lnTo>
                  <a:lnTo>
                    <a:pt x="530961" y="351091"/>
                  </a:lnTo>
                  <a:lnTo>
                    <a:pt x="570941" y="309079"/>
                  </a:lnTo>
                  <a:lnTo>
                    <a:pt x="598957" y="264744"/>
                  </a:lnTo>
                  <a:lnTo>
                    <a:pt x="617118" y="222148"/>
                  </a:lnTo>
                  <a:lnTo>
                    <a:pt x="627557" y="185356"/>
                  </a:lnTo>
                  <a:lnTo>
                    <a:pt x="633285" y="155282"/>
                  </a:lnTo>
                  <a:lnTo>
                    <a:pt x="633768" y="144792"/>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199" name="Google Shape;199;p23"/>
          <p:cNvPicPr preferRelativeResize="0"/>
          <p:nvPr/>
        </p:nvPicPr>
        <p:blipFill rotWithShape="1">
          <a:blip r:embed="rId7">
            <a:alphaModFix/>
          </a:blip>
          <a:srcRect b="0" l="0" r="0" t="0"/>
          <a:stretch/>
        </p:blipFill>
        <p:spPr>
          <a:xfrm>
            <a:off x="8564380" y="4846705"/>
            <a:ext cx="65265" cy="65279"/>
          </a:xfrm>
          <a:prstGeom prst="rect">
            <a:avLst/>
          </a:prstGeom>
          <a:noFill/>
          <a:ln>
            <a:noFill/>
          </a:ln>
        </p:spPr>
      </p:pic>
      <p:grpSp>
        <p:nvGrpSpPr>
          <p:cNvPr id="200" name="Google Shape;200;p23"/>
          <p:cNvGrpSpPr/>
          <p:nvPr/>
        </p:nvGrpSpPr>
        <p:grpSpPr>
          <a:xfrm>
            <a:off x="4955042" y="1840018"/>
            <a:ext cx="3674811" cy="2257964"/>
            <a:chOff x="5253932" y="1124481"/>
            <a:chExt cx="3133900" cy="1925605"/>
          </a:xfrm>
        </p:grpSpPr>
        <p:grpSp>
          <p:nvGrpSpPr>
            <p:cNvPr id="201" name="Google Shape;201;p23"/>
            <p:cNvGrpSpPr/>
            <p:nvPr/>
          </p:nvGrpSpPr>
          <p:grpSpPr>
            <a:xfrm>
              <a:off x="5253932" y="1124481"/>
              <a:ext cx="3133900" cy="1925605"/>
              <a:chOff x="4136517" y="6562586"/>
              <a:chExt cx="5546725" cy="3408150"/>
            </a:xfrm>
          </p:grpSpPr>
          <p:pic>
            <p:nvPicPr>
              <p:cNvPr id="202" name="Google Shape;202;p23"/>
              <p:cNvPicPr preferRelativeResize="0"/>
              <p:nvPr/>
            </p:nvPicPr>
            <p:blipFill rotWithShape="1">
              <a:blip r:embed="rId8">
                <a:alphaModFix/>
              </a:blip>
              <a:srcRect b="0" l="0" r="0" t="0"/>
              <a:stretch/>
            </p:blipFill>
            <p:spPr>
              <a:xfrm>
                <a:off x="4136523" y="7661243"/>
                <a:ext cx="5546667" cy="2309374"/>
              </a:xfrm>
              <a:prstGeom prst="rect">
                <a:avLst/>
              </a:prstGeom>
              <a:noFill/>
              <a:ln>
                <a:noFill/>
              </a:ln>
            </p:spPr>
          </p:pic>
          <p:sp>
            <p:nvSpPr>
              <p:cNvPr id="203" name="Google Shape;203;p23"/>
              <p:cNvSpPr/>
              <p:nvPr/>
            </p:nvSpPr>
            <p:spPr>
              <a:xfrm>
                <a:off x="4136517" y="7661241"/>
                <a:ext cx="5546725" cy="2309495"/>
              </a:xfrm>
              <a:custGeom>
                <a:rect b="b" l="l" r="r" t="t"/>
                <a:pathLst>
                  <a:path extrusionOk="0" h="2309495" w="5546725">
                    <a:moveTo>
                      <a:pt x="4126146" y="0"/>
                    </a:moveTo>
                    <a:lnTo>
                      <a:pt x="4078723" y="6244"/>
                    </a:lnTo>
                    <a:lnTo>
                      <a:pt x="4034536" y="24543"/>
                    </a:lnTo>
                    <a:lnTo>
                      <a:pt x="3018190" y="611394"/>
                    </a:lnTo>
                    <a:lnTo>
                      <a:pt x="2563472" y="622013"/>
                    </a:lnTo>
                    <a:lnTo>
                      <a:pt x="1590250" y="629692"/>
                    </a:lnTo>
                    <a:lnTo>
                      <a:pt x="622249" y="634356"/>
                    </a:lnTo>
                    <a:lnTo>
                      <a:pt x="183198" y="635928"/>
                    </a:lnTo>
                    <a:lnTo>
                      <a:pt x="134496" y="642472"/>
                    </a:lnTo>
                    <a:lnTo>
                      <a:pt x="90733" y="660939"/>
                    </a:lnTo>
                    <a:lnTo>
                      <a:pt x="53656" y="689583"/>
                    </a:lnTo>
                    <a:lnTo>
                      <a:pt x="25011" y="726658"/>
                    </a:lnTo>
                    <a:lnTo>
                      <a:pt x="6543" y="770418"/>
                    </a:lnTo>
                    <a:lnTo>
                      <a:pt x="0" y="819116"/>
                    </a:lnTo>
                    <a:lnTo>
                      <a:pt x="0" y="2126197"/>
                    </a:lnTo>
                    <a:lnTo>
                      <a:pt x="6543" y="2174890"/>
                    </a:lnTo>
                    <a:lnTo>
                      <a:pt x="25011" y="2218647"/>
                    </a:lnTo>
                    <a:lnTo>
                      <a:pt x="53656" y="2255720"/>
                    </a:lnTo>
                    <a:lnTo>
                      <a:pt x="90733" y="2284364"/>
                    </a:lnTo>
                    <a:lnTo>
                      <a:pt x="134496" y="2302830"/>
                    </a:lnTo>
                    <a:lnTo>
                      <a:pt x="183198" y="2309374"/>
                    </a:lnTo>
                    <a:lnTo>
                      <a:pt x="5361491" y="2309374"/>
                    </a:lnTo>
                    <a:lnTo>
                      <a:pt x="5410170" y="2302834"/>
                    </a:lnTo>
                    <a:lnTo>
                      <a:pt x="5453915" y="2284378"/>
                    </a:lnTo>
                    <a:lnTo>
                      <a:pt x="5490983" y="2255749"/>
                    </a:lnTo>
                    <a:lnTo>
                      <a:pt x="5519627" y="2218692"/>
                    </a:lnTo>
                    <a:lnTo>
                      <a:pt x="5538104" y="2174951"/>
                    </a:lnTo>
                    <a:lnTo>
                      <a:pt x="5544668" y="2126270"/>
                    </a:lnTo>
                    <a:lnTo>
                      <a:pt x="5546668" y="183282"/>
                    </a:lnTo>
                    <a:lnTo>
                      <a:pt x="5540149" y="134562"/>
                    </a:lnTo>
                    <a:lnTo>
                      <a:pt x="5521694" y="90781"/>
                    </a:lnTo>
                    <a:lnTo>
                      <a:pt x="5493052" y="53686"/>
                    </a:lnTo>
                    <a:lnTo>
                      <a:pt x="5455970" y="25026"/>
                    </a:lnTo>
                    <a:lnTo>
                      <a:pt x="5412197" y="6547"/>
                    </a:lnTo>
                    <a:lnTo>
                      <a:pt x="5363480" y="0"/>
                    </a:lnTo>
                    <a:lnTo>
                      <a:pt x="4126146" y="0"/>
                    </a:lnTo>
                    <a:close/>
                  </a:path>
                </a:pathLst>
              </a:custGeom>
              <a:noFill/>
              <a:ln cap="flat" cmpd="sng" w="114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04" name="Google Shape;204;p23"/>
              <p:cNvSpPr/>
              <p:nvPr/>
            </p:nvSpPr>
            <p:spPr>
              <a:xfrm>
                <a:off x="7505326" y="8779896"/>
                <a:ext cx="882650" cy="1049654"/>
              </a:xfrm>
              <a:custGeom>
                <a:rect b="b" l="l" r="r" t="t"/>
                <a:pathLst>
                  <a:path extrusionOk="0" h="1049654" w="882650">
                    <a:moveTo>
                      <a:pt x="0" y="0"/>
                    </a:moveTo>
                    <a:lnTo>
                      <a:pt x="1528" y="537805"/>
                    </a:lnTo>
                    <a:lnTo>
                      <a:pt x="882276" y="1049653"/>
                    </a:lnTo>
                    <a:lnTo>
                      <a:pt x="880758" y="511837"/>
                    </a:lnTo>
                    <a:lnTo>
                      <a:pt x="0" y="0"/>
                    </a:lnTo>
                    <a:close/>
                  </a:path>
                </a:pathLst>
              </a:custGeom>
              <a:solidFill>
                <a:srgbClr val="CFC9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05" name="Google Shape;205;p23"/>
              <p:cNvSpPr/>
              <p:nvPr/>
            </p:nvSpPr>
            <p:spPr>
              <a:xfrm>
                <a:off x="8386088" y="8688032"/>
                <a:ext cx="1047750" cy="1141729"/>
              </a:xfrm>
              <a:custGeom>
                <a:rect b="b" l="l" r="r" t="t"/>
                <a:pathLst>
                  <a:path extrusionOk="0" h="1141729" w="1047750">
                    <a:moveTo>
                      <a:pt x="1045643" y="0"/>
                    </a:moveTo>
                    <a:lnTo>
                      <a:pt x="0" y="603698"/>
                    </a:lnTo>
                    <a:lnTo>
                      <a:pt x="1507" y="1141514"/>
                    </a:lnTo>
                    <a:lnTo>
                      <a:pt x="1047172" y="537805"/>
                    </a:lnTo>
                    <a:lnTo>
                      <a:pt x="1045643" y="0"/>
                    </a:lnTo>
                    <a:close/>
                  </a:path>
                </a:pathLst>
              </a:custGeom>
              <a:solidFill>
                <a:srgbClr val="DBD9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06" name="Google Shape;206;p23"/>
              <p:cNvPicPr preferRelativeResize="0"/>
              <p:nvPr/>
            </p:nvPicPr>
            <p:blipFill rotWithShape="1">
              <a:blip r:embed="rId9">
                <a:alphaModFix/>
              </a:blip>
              <a:srcRect b="0" l="0" r="0" t="0"/>
              <a:stretch/>
            </p:blipFill>
            <p:spPr>
              <a:xfrm>
                <a:off x="7505338" y="8150163"/>
                <a:ext cx="1928515" cy="1141570"/>
              </a:xfrm>
              <a:prstGeom prst="rect">
                <a:avLst/>
              </a:prstGeom>
              <a:noFill/>
              <a:ln>
                <a:noFill/>
              </a:ln>
            </p:spPr>
          </p:pic>
          <p:sp>
            <p:nvSpPr>
              <p:cNvPr id="207" name="Google Shape;207;p23"/>
              <p:cNvSpPr/>
              <p:nvPr/>
            </p:nvSpPr>
            <p:spPr>
              <a:xfrm>
                <a:off x="7505930" y="7638326"/>
                <a:ext cx="1926590" cy="1115695"/>
              </a:xfrm>
              <a:custGeom>
                <a:rect b="b" l="l" r="r" t="t"/>
                <a:pathLst>
                  <a:path extrusionOk="0" h="1115695" w="1926590">
                    <a:moveTo>
                      <a:pt x="1045643" y="0"/>
                    </a:moveTo>
                    <a:lnTo>
                      <a:pt x="0" y="603698"/>
                    </a:lnTo>
                    <a:lnTo>
                      <a:pt x="880737" y="1115547"/>
                    </a:lnTo>
                    <a:lnTo>
                      <a:pt x="1926402" y="511837"/>
                    </a:lnTo>
                    <a:lnTo>
                      <a:pt x="1045643" y="0"/>
                    </a:lnTo>
                    <a:close/>
                  </a:path>
                </a:pathLst>
              </a:custGeom>
              <a:solidFill>
                <a:srgbClr val="FCF6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08" name="Google Shape;208;p23"/>
              <p:cNvSpPr/>
              <p:nvPr/>
            </p:nvSpPr>
            <p:spPr>
              <a:xfrm>
                <a:off x="8333198" y="7871828"/>
                <a:ext cx="366395" cy="171450"/>
              </a:xfrm>
              <a:custGeom>
                <a:rect b="b" l="l" r="r" t="t"/>
                <a:pathLst>
                  <a:path extrusionOk="0" h="171450" w="366395">
                    <a:moveTo>
                      <a:pt x="366145" y="0"/>
                    </a:moveTo>
                    <a:lnTo>
                      <a:pt x="352699" y="40168"/>
                    </a:lnTo>
                    <a:lnTo>
                      <a:pt x="312137" y="75484"/>
                    </a:lnTo>
                    <a:lnTo>
                      <a:pt x="271750" y="93169"/>
                    </a:lnTo>
                    <a:lnTo>
                      <a:pt x="230097" y="102834"/>
                    </a:lnTo>
                    <a:lnTo>
                      <a:pt x="183292" y="106509"/>
                    </a:lnTo>
                    <a:lnTo>
                      <a:pt x="164529" y="106017"/>
                    </a:lnTo>
                    <a:lnTo>
                      <a:pt x="115294" y="99159"/>
                    </a:lnTo>
                    <a:lnTo>
                      <a:pt x="75714" y="86489"/>
                    </a:lnTo>
                    <a:lnTo>
                      <a:pt x="41757" y="68165"/>
                    </a:lnTo>
                    <a:lnTo>
                      <a:pt x="13601" y="40836"/>
                    </a:lnTo>
                    <a:lnTo>
                      <a:pt x="460" y="6429"/>
                    </a:lnTo>
                    <a:lnTo>
                      <a:pt x="20" y="2848"/>
                    </a:lnTo>
                    <a:lnTo>
                      <a:pt x="0" y="1057"/>
                    </a:lnTo>
                    <a:lnTo>
                      <a:pt x="240" y="68448"/>
                    </a:lnTo>
                    <a:lnTo>
                      <a:pt x="534" y="69704"/>
                    </a:lnTo>
                    <a:lnTo>
                      <a:pt x="952" y="74783"/>
                    </a:lnTo>
                    <a:lnTo>
                      <a:pt x="1664" y="78940"/>
                    </a:lnTo>
                    <a:lnTo>
                      <a:pt x="2157" y="80175"/>
                    </a:lnTo>
                    <a:lnTo>
                      <a:pt x="3403" y="85055"/>
                    </a:lnTo>
                    <a:lnTo>
                      <a:pt x="4795" y="89107"/>
                    </a:lnTo>
                    <a:lnTo>
                      <a:pt x="5455" y="90217"/>
                    </a:lnTo>
                    <a:lnTo>
                      <a:pt x="8984" y="97955"/>
                    </a:lnTo>
                    <a:lnTo>
                      <a:pt x="10512" y="100185"/>
                    </a:lnTo>
                    <a:lnTo>
                      <a:pt x="16135" y="108729"/>
                    </a:lnTo>
                    <a:lnTo>
                      <a:pt x="17800" y="110541"/>
                    </a:lnTo>
                    <a:lnTo>
                      <a:pt x="23266" y="116792"/>
                    </a:lnTo>
                    <a:lnTo>
                      <a:pt x="26774" y="120174"/>
                    </a:lnTo>
                    <a:lnTo>
                      <a:pt x="27266" y="120907"/>
                    </a:lnTo>
                    <a:lnTo>
                      <a:pt x="58909" y="143241"/>
                    </a:lnTo>
                    <a:lnTo>
                      <a:pt x="109724" y="162309"/>
                    </a:lnTo>
                    <a:lnTo>
                      <a:pt x="149974" y="169356"/>
                    </a:lnTo>
                    <a:lnTo>
                      <a:pt x="189292" y="171041"/>
                    </a:lnTo>
                    <a:lnTo>
                      <a:pt x="207208" y="170162"/>
                    </a:lnTo>
                    <a:lnTo>
                      <a:pt x="262086" y="160654"/>
                    </a:lnTo>
                    <a:lnTo>
                      <a:pt x="307990" y="142519"/>
                    </a:lnTo>
                    <a:lnTo>
                      <a:pt x="352872" y="104715"/>
                    </a:lnTo>
                    <a:lnTo>
                      <a:pt x="366323" y="64542"/>
                    </a:lnTo>
                    <a:lnTo>
                      <a:pt x="366145" y="0"/>
                    </a:lnTo>
                    <a:close/>
                  </a:path>
                </a:pathLst>
              </a:custGeom>
              <a:solidFill>
                <a:srgbClr val="F3DC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09" name="Google Shape;209;p23"/>
              <p:cNvSpPr/>
              <p:nvPr/>
            </p:nvSpPr>
            <p:spPr>
              <a:xfrm>
                <a:off x="8335260" y="7766317"/>
                <a:ext cx="362584" cy="212090"/>
              </a:xfrm>
              <a:custGeom>
                <a:rect b="b" l="l" r="r" t="t"/>
                <a:pathLst>
                  <a:path extrusionOk="0" h="212090" w="362584">
                    <a:moveTo>
                      <a:pt x="181618" y="0"/>
                    </a:moveTo>
                    <a:lnTo>
                      <a:pt x="135166" y="3443"/>
                    </a:lnTo>
                    <a:lnTo>
                      <a:pt x="91149" y="13789"/>
                    </a:lnTo>
                    <a:lnTo>
                      <a:pt x="52030" y="31035"/>
                    </a:lnTo>
                    <a:lnTo>
                      <a:pt x="17533" y="58576"/>
                    </a:lnTo>
                    <a:lnTo>
                      <a:pt x="0" y="122272"/>
                    </a:lnTo>
                    <a:lnTo>
                      <a:pt x="16994" y="153500"/>
                    </a:lnTo>
                    <a:lnTo>
                      <a:pt x="51182" y="181031"/>
                    </a:lnTo>
                    <a:lnTo>
                      <a:pt x="90109" y="198278"/>
                    </a:lnTo>
                    <a:lnTo>
                      <a:pt x="134011" y="208628"/>
                    </a:lnTo>
                    <a:lnTo>
                      <a:pt x="180424" y="212077"/>
                    </a:lnTo>
                    <a:lnTo>
                      <a:pt x="226883" y="208622"/>
                    </a:lnTo>
                    <a:lnTo>
                      <a:pt x="270921" y="198260"/>
                    </a:lnTo>
                    <a:lnTo>
                      <a:pt x="310075" y="180989"/>
                    </a:lnTo>
                    <a:lnTo>
                      <a:pt x="344526" y="153479"/>
                    </a:lnTo>
                    <a:lnTo>
                      <a:pt x="362033" y="89820"/>
                    </a:lnTo>
                    <a:lnTo>
                      <a:pt x="345062" y="58607"/>
                    </a:lnTo>
                    <a:lnTo>
                      <a:pt x="310923" y="31098"/>
                    </a:lnTo>
                    <a:lnTo>
                      <a:pt x="271961" y="13825"/>
                    </a:lnTo>
                    <a:lnTo>
                      <a:pt x="228038" y="3460"/>
                    </a:lnTo>
                    <a:lnTo>
                      <a:pt x="181618" y="0"/>
                    </a:lnTo>
                    <a:close/>
                  </a:path>
                </a:pathLst>
              </a:custGeom>
              <a:solidFill>
                <a:srgbClr val="FCF6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0" name="Google Shape;210;p23"/>
              <p:cNvSpPr/>
              <p:nvPr/>
            </p:nvSpPr>
            <p:spPr>
              <a:xfrm>
                <a:off x="7825370" y="8165033"/>
                <a:ext cx="366395" cy="171450"/>
              </a:xfrm>
              <a:custGeom>
                <a:rect b="b" l="l" r="r" t="t"/>
                <a:pathLst>
                  <a:path extrusionOk="0" h="171450" w="366395">
                    <a:moveTo>
                      <a:pt x="366135" y="0"/>
                    </a:moveTo>
                    <a:lnTo>
                      <a:pt x="352693" y="40159"/>
                    </a:lnTo>
                    <a:lnTo>
                      <a:pt x="312126" y="75474"/>
                    </a:lnTo>
                    <a:lnTo>
                      <a:pt x="271740" y="93159"/>
                    </a:lnTo>
                    <a:lnTo>
                      <a:pt x="227343" y="103253"/>
                    </a:lnTo>
                    <a:lnTo>
                      <a:pt x="183282" y="106499"/>
                    </a:lnTo>
                    <a:lnTo>
                      <a:pt x="164529" y="106007"/>
                    </a:lnTo>
                    <a:lnTo>
                      <a:pt x="115284" y="99148"/>
                    </a:lnTo>
                    <a:lnTo>
                      <a:pt x="64521" y="81557"/>
                    </a:lnTo>
                    <a:lnTo>
                      <a:pt x="30679" y="59547"/>
                    </a:lnTo>
                    <a:lnTo>
                      <a:pt x="4387" y="23821"/>
                    </a:lnTo>
                    <a:lnTo>
                      <a:pt x="460" y="6397"/>
                    </a:lnTo>
                    <a:lnTo>
                      <a:pt x="10" y="2837"/>
                    </a:lnTo>
                    <a:lnTo>
                      <a:pt x="0" y="1047"/>
                    </a:lnTo>
                    <a:lnTo>
                      <a:pt x="240" y="68437"/>
                    </a:lnTo>
                    <a:lnTo>
                      <a:pt x="523" y="69683"/>
                    </a:lnTo>
                    <a:lnTo>
                      <a:pt x="942" y="74783"/>
                    </a:lnTo>
                    <a:lnTo>
                      <a:pt x="1664" y="78929"/>
                    </a:lnTo>
                    <a:lnTo>
                      <a:pt x="2146" y="80144"/>
                    </a:lnTo>
                    <a:lnTo>
                      <a:pt x="3392" y="85044"/>
                    </a:lnTo>
                    <a:lnTo>
                      <a:pt x="5444" y="90206"/>
                    </a:lnTo>
                    <a:lnTo>
                      <a:pt x="8973" y="97944"/>
                    </a:lnTo>
                    <a:lnTo>
                      <a:pt x="10481" y="100174"/>
                    </a:lnTo>
                    <a:lnTo>
                      <a:pt x="16125" y="108719"/>
                    </a:lnTo>
                    <a:lnTo>
                      <a:pt x="17800" y="110541"/>
                    </a:lnTo>
                    <a:lnTo>
                      <a:pt x="20669" y="113986"/>
                    </a:lnTo>
                    <a:lnTo>
                      <a:pt x="26072" y="119514"/>
                    </a:lnTo>
                    <a:lnTo>
                      <a:pt x="58898" y="143241"/>
                    </a:lnTo>
                    <a:lnTo>
                      <a:pt x="109713" y="162298"/>
                    </a:lnTo>
                    <a:lnTo>
                      <a:pt x="149964" y="169345"/>
                    </a:lnTo>
                    <a:lnTo>
                      <a:pt x="189282" y="171031"/>
                    </a:lnTo>
                    <a:lnTo>
                      <a:pt x="207208" y="170151"/>
                    </a:lnTo>
                    <a:lnTo>
                      <a:pt x="262075" y="160633"/>
                    </a:lnTo>
                    <a:lnTo>
                      <a:pt x="307990" y="142508"/>
                    </a:lnTo>
                    <a:lnTo>
                      <a:pt x="352875" y="104701"/>
                    </a:lnTo>
                    <a:lnTo>
                      <a:pt x="366323" y="64532"/>
                    </a:lnTo>
                    <a:lnTo>
                      <a:pt x="366135" y="0"/>
                    </a:lnTo>
                    <a:close/>
                  </a:path>
                </a:pathLst>
              </a:custGeom>
              <a:solidFill>
                <a:srgbClr val="F3DC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1" name="Google Shape;211;p23"/>
              <p:cNvSpPr/>
              <p:nvPr/>
            </p:nvSpPr>
            <p:spPr>
              <a:xfrm>
                <a:off x="7827424" y="8059512"/>
                <a:ext cx="362584" cy="212090"/>
              </a:xfrm>
              <a:custGeom>
                <a:rect b="b" l="l" r="r" t="t"/>
                <a:pathLst>
                  <a:path extrusionOk="0" h="212090" w="362584">
                    <a:moveTo>
                      <a:pt x="181614" y="0"/>
                    </a:moveTo>
                    <a:lnTo>
                      <a:pt x="135164" y="3443"/>
                    </a:lnTo>
                    <a:lnTo>
                      <a:pt x="91146" y="13789"/>
                    </a:lnTo>
                    <a:lnTo>
                      <a:pt x="52028" y="31035"/>
                    </a:lnTo>
                    <a:lnTo>
                      <a:pt x="17531" y="58576"/>
                    </a:lnTo>
                    <a:lnTo>
                      <a:pt x="0" y="122272"/>
                    </a:lnTo>
                    <a:lnTo>
                      <a:pt x="16997" y="153500"/>
                    </a:lnTo>
                    <a:lnTo>
                      <a:pt x="51190" y="181031"/>
                    </a:lnTo>
                    <a:lnTo>
                      <a:pt x="90112" y="198286"/>
                    </a:lnTo>
                    <a:lnTo>
                      <a:pt x="134012" y="208638"/>
                    </a:lnTo>
                    <a:lnTo>
                      <a:pt x="180423" y="212086"/>
                    </a:lnTo>
                    <a:lnTo>
                      <a:pt x="226881" y="208630"/>
                    </a:lnTo>
                    <a:lnTo>
                      <a:pt x="270919" y="198268"/>
                    </a:lnTo>
                    <a:lnTo>
                      <a:pt x="310072" y="180999"/>
                    </a:lnTo>
                    <a:lnTo>
                      <a:pt x="344524" y="153485"/>
                    </a:lnTo>
                    <a:lnTo>
                      <a:pt x="362033" y="89821"/>
                    </a:lnTo>
                    <a:lnTo>
                      <a:pt x="345058" y="58607"/>
                    </a:lnTo>
                    <a:lnTo>
                      <a:pt x="310910" y="31098"/>
                    </a:lnTo>
                    <a:lnTo>
                      <a:pt x="271953" y="13825"/>
                    </a:lnTo>
                    <a:lnTo>
                      <a:pt x="228033" y="3460"/>
                    </a:lnTo>
                    <a:lnTo>
                      <a:pt x="181614" y="0"/>
                    </a:lnTo>
                    <a:close/>
                  </a:path>
                </a:pathLst>
              </a:custGeom>
              <a:solidFill>
                <a:srgbClr val="FCF6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2" name="Google Shape;212;p23"/>
              <p:cNvSpPr/>
              <p:nvPr/>
            </p:nvSpPr>
            <p:spPr>
              <a:xfrm>
                <a:off x="8726112" y="8100226"/>
                <a:ext cx="366395" cy="171450"/>
              </a:xfrm>
              <a:custGeom>
                <a:rect b="b" l="l" r="r" t="t"/>
                <a:pathLst>
                  <a:path extrusionOk="0" h="171450" w="366395">
                    <a:moveTo>
                      <a:pt x="366187" y="0"/>
                    </a:moveTo>
                    <a:lnTo>
                      <a:pt x="352743" y="40153"/>
                    </a:lnTo>
                    <a:lnTo>
                      <a:pt x="312189" y="75453"/>
                    </a:lnTo>
                    <a:lnTo>
                      <a:pt x="271803" y="93138"/>
                    </a:lnTo>
                    <a:lnTo>
                      <a:pt x="233396" y="102300"/>
                    </a:lnTo>
                    <a:lnTo>
                      <a:pt x="183345" y="106467"/>
                    </a:lnTo>
                    <a:lnTo>
                      <a:pt x="164602" y="105975"/>
                    </a:lnTo>
                    <a:lnTo>
                      <a:pt x="115336" y="99106"/>
                    </a:lnTo>
                    <a:lnTo>
                      <a:pt x="64511" y="81494"/>
                    </a:lnTo>
                    <a:lnTo>
                      <a:pt x="28931" y="57903"/>
                    </a:lnTo>
                    <a:lnTo>
                      <a:pt x="4397" y="23758"/>
                    </a:lnTo>
                    <a:lnTo>
                      <a:pt x="460" y="6334"/>
                    </a:lnTo>
                    <a:lnTo>
                      <a:pt x="10" y="2764"/>
                    </a:lnTo>
                    <a:lnTo>
                      <a:pt x="0" y="973"/>
                    </a:lnTo>
                    <a:lnTo>
                      <a:pt x="240" y="68374"/>
                    </a:lnTo>
                    <a:lnTo>
                      <a:pt x="534" y="69620"/>
                    </a:lnTo>
                    <a:lnTo>
                      <a:pt x="952" y="74709"/>
                    </a:lnTo>
                    <a:lnTo>
                      <a:pt x="1664" y="78866"/>
                    </a:lnTo>
                    <a:lnTo>
                      <a:pt x="2157" y="80081"/>
                    </a:lnTo>
                    <a:lnTo>
                      <a:pt x="3403" y="84981"/>
                    </a:lnTo>
                    <a:lnTo>
                      <a:pt x="4795" y="89054"/>
                    </a:lnTo>
                    <a:lnTo>
                      <a:pt x="5455" y="90143"/>
                    </a:lnTo>
                    <a:lnTo>
                      <a:pt x="8994" y="97892"/>
                    </a:lnTo>
                    <a:lnTo>
                      <a:pt x="10502" y="100133"/>
                    </a:lnTo>
                    <a:lnTo>
                      <a:pt x="16146" y="108677"/>
                    </a:lnTo>
                    <a:lnTo>
                      <a:pt x="17810" y="110499"/>
                    </a:lnTo>
                    <a:lnTo>
                      <a:pt x="49474" y="137650"/>
                    </a:lnTo>
                    <a:lnTo>
                      <a:pt x="92436" y="157283"/>
                    </a:lnTo>
                    <a:lnTo>
                      <a:pt x="136079" y="167628"/>
                    </a:lnTo>
                    <a:lnTo>
                      <a:pt x="189355" y="171010"/>
                    </a:lnTo>
                    <a:lnTo>
                      <a:pt x="207260" y="170130"/>
                    </a:lnTo>
                    <a:lnTo>
                      <a:pt x="262128" y="160612"/>
                    </a:lnTo>
                    <a:lnTo>
                      <a:pt x="308032" y="142487"/>
                    </a:lnTo>
                    <a:lnTo>
                      <a:pt x="352915" y="104690"/>
                    </a:lnTo>
                    <a:lnTo>
                      <a:pt x="366365" y="64532"/>
                    </a:lnTo>
                    <a:lnTo>
                      <a:pt x="366187" y="0"/>
                    </a:lnTo>
                    <a:close/>
                  </a:path>
                </a:pathLst>
              </a:custGeom>
              <a:solidFill>
                <a:srgbClr val="F3DC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3" name="Google Shape;213;p23"/>
              <p:cNvSpPr/>
              <p:nvPr/>
            </p:nvSpPr>
            <p:spPr>
              <a:xfrm>
                <a:off x="8728183" y="7994650"/>
                <a:ext cx="362584" cy="212725"/>
              </a:xfrm>
              <a:custGeom>
                <a:rect b="b" l="l" r="r" t="t"/>
                <a:pathLst>
                  <a:path extrusionOk="0" h="212725" w="362584">
                    <a:moveTo>
                      <a:pt x="181599" y="0"/>
                    </a:moveTo>
                    <a:lnTo>
                      <a:pt x="135134" y="3436"/>
                    </a:lnTo>
                    <a:lnTo>
                      <a:pt x="91104" y="13774"/>
                    </a:lnTo>
                    <a:lnTo>
                      <a:pt x="51980" y="31017"/>
                    </a:lnTo>
                    <a:lnTo>
                      <a:pt x="17496" y="58559"/>
                    </a:lnTo>
                    <a:lnTo>
                      <a:pt x="0" y="122278"/>
                    </a:lnTo>
                    <a:lnTo>
                      <a:pt x="16990" y="153505"/>
                    </a:lnTo>
                    <a:lnTo>
                      <a:pt x="51142" y="181012"/>
                    </a:lnTo>
                    <a:lnTo>
                      <a:pt x="90096" y="198285"/>
                    </a:lnTo>
                    <a:lnTo>
                      <a:pt x="134018" y="208649"/>
                    </a:lnTo>
                    <a:lnTo>
                      <a:pt x="180444" y="212106"/>
                    </a:lnTo>
                    <a:lnTo>
                      <a:pt x="226911" y="208655"/>
                    </a:lnTo>
                    <a:lnTo>
                      <a:pt x="270954" y="198297"/>
                    </a:lnTo>
                    <a:lnTo>
                      <a:pt x="310108" y="181033"/>
                    </a:lnTo>
                    <a:lnTo>
                      <a:pt x="344563" y="153520"/>
                    </a:lnTo>
                    <a:lnTo>
                      <a:pt x="362056" y="89835"/>
                    </a:lnTo>
                    <a:lnTo>
                      <a:pt x="345057" y="58602"/>
                    </a:lnTo>
                    <a:lnTo>
                      <a:pt x="310872" y="31069"/>
                    </a:lnTo>
                    <a:lnTo>
                      <a:pt x="271940" y="13819"/>
                    </a:lnTo>
                    <a:lnTo>
                      <a:pt x="228025" y="3461"/>
                    </a:lnTo>
                    <a:lnTo>
                      <a:pt x="181599" y="0"/>
                    </a:lnTo>
                    <a:close/>
                  </a:path>
                </a:pathLst>
              </a:custGeom>
              <a:solidFill>
                <a:srgbClr val="FCF6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4" name="Google Shape;214;p23"/>
              <p:cNvSpPr/>
              <p:nvPr/>
            </p:nvSpPr>
            <p:spPr>
              <a:xfrm>
                <a:off x="8218274" y="8393421"/>
                <a:ext cx="366395" cy="171450"/>
              </a:xfrm>
              <a:custGeom>
                <a:rect b="b" l="l" r="r" t="t"/>
                <a:pathLst>
                  <a:path extrusionOk="0" h="171450" w="366395">
                    <a:moveTo>
                      <a:pt x="366187" y="0"/>
                    </a:moveTo>
                    <a:lnTo>
                      <a:pt x="352743" y="40150"/>
                    </a:lnTo>
                    <a:lnTo>
                      <a:pt x="312189" y="75463"/>
                    </a:lnTo>
                    <a:lnTo>
                      <a:pt x="271813" y="93138"/>
                    </a:lnTo>
                    <a:lnTo>
                      <a:pt x="233396" y="102300"/>
                    </a:lnTo>
                    <a:lnTo>
                      <a:pt x="189502" y="106384"/>
                    </a:lnTo>
                    <a:lnTo>
                      <a:pt x="164602" y="105975"/>
                    </a:lnTo>
                    <a:lnTo>
                      <a:pt x="115368" y="99117"/>
                    </a:lnTo>
                    <a:lnTo>
                      <a:pt x="64521" y="81505"/>
                    </a:lnTo>
                    <a:lnTo>
                      <a:pt x="28941" y="57914"/>
                    </a:lnTo>
                    <a:lnTo>
                      <a:pt x="4397" y="23747"/>
                    </a:lnTo>
                    <a:lnTo>
                      <a:pt x="471" y="6324"/>
                    </a:lnTo>
                    <a:lnTo>
                      <a:pt x="20" y="2753"/>
                    </a:lnTo>
                    <a:lnTo>
                      <a:pt x="0" y="963"/>
                    </a:lnTo>
                    <a:lnTo>
                      <a:pt x="251" y="68374"/>
                    </a:lnTo>
                    <a:lnTo>
                      <a:pt x="534" y="69610"/>
                    </a:lnTo>
                    <a:lnTo>
                      <a:pt x="952" y="74709"/>
                    </a:lnTo>
                    <a:lnTo>
                      <a:pt x="1675" y="78866"/>
                    </a:lnTo>
                    <a:lnTo>
                      <a:pt x="2157" y="80081"/>
                    </a:lnTo>
                    <a:lnTo>
                      <a:pt x="4230" y="87568"/>
                    </a:lnTo>
                    <a:lnTo>
                      <a:pt x="9769" y="99263"/>
                    </a:lnTo>
                    <a:lnTo>
                      <a:pt x="10512" y="100133"/>
                    </a:lnTo>
                    <a:lnTo>
                      <a:pt x="16146" y="108677"/>
                    </a:lnTo>
                    <a:lnTo>
                      <a:pt x="17810" y="110499"/>
                    </a:lnTo>
                    <a:lnTo>
                      <a:pt x="20679" y="113954"/>
                    </a:lnTo>
                    <a:lnTo>
                      <a:pt x="26082" y="119462"/>
                    </a:lnTo>
                    <a:lnTo>
                      <a:pt x="58877" y="143168"/>
                    </a:lnTo>
                    <a:lnTo>
                      <a:pt x="109766" y="162277"/>
                    </a:lnTo>
                    <a:lnTo>
                      <a:pt x="150047" y="169314"/>
                    </a:lnTo>
                    <a:lnTo>
                      <a:pt x="189365" y="171010"/>
                    </a:lnTo>
                    <a:lnTo>
                      <a:pt x="207281" y="170120"/>
                    </a:lnTo>
                    <a:lnTo>
                      <a:pt x="262128" y="160612"/>
                    </a:lnTo>
                    <a:lnTo>
                      <a:pt x="308042" y="142487"/>
                    </a:lnTo>
                    <a:lnTo>
                      <a:pt x="352926" y="104691"/>
                    </a:lnTo>
                    <a:lnTo>
                      <a:pt x="366376" y="64542"/>
                    </a:lnTo>
                    <a:lnTo>
                      <a:pt x="366187" y="0"/>
                    </a:lnTo>
                    <a:close/>
                  </a:path>
                </a:pathLst>
              </a:custGeom>
              <a:solidFill>
                <a:srgbClr val="F3DC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5" name="Google Shape;215;p23"/>
              <p:cNvSpPr/>
              <p:nvPr/>
            </p:nvSpPr>
            <p:spPr>
              <a:xfrm>
                <a:off x="8220346" y="8287850"/>
                <a:ext cx="362584" cy="212725"/>
              </a:xfrm>
              <a:custGeom>
                <a:rect b="b" l="l" r="r" t="t"/>
                <a:pathLst>
                  <a:path extrusionOk="0" h="212725" w="362584">
                    <a:moveTo>
                      <a:pt x="181609" y="0"/>
                    </a:moveTo>
                    <a:lnTo>
                      <a:pt x="135144" y="3434"/>
                    </a:lnTo>
                    <a:lnTo>
                      <a:pt x="91114" y="13770"/>
                    </a:lnTo>
                    <a:lnTo>
                      <a:pt x="51989" y="31012"/>
                    </a:lnTo>
                    <a:lnTo>
                      <a:pt x="17501" y="58558"/>
                    </a:lnTo>
                    <a:lnTo>
                      <a:pt x="0" y="122278"/>
                    </a:lnTo>
                    <a:lnTo>
                      <a:pt x="16989" y="153506"/>
                    </a:lnTo>
                    <a:lnTo>
                      <a:pt x="51141" y="181018"/>
                    </a:lnTo>
                    <a:lnTo>
                      <a:pt x="90099" y="198286"/>
                    </a:lnTo>
                    <a:lnTo>
                      <a:pt x="134024" y="208647"/>
                    </a:lnTo>
                    <a:lnTo>
                      <a:pt x="180452" y="212102"/>
                    </a:lnTo>
                    <a:lnTo>
                      <a:pt x="226917" y="208650"/>
                    </a:lnTo>
                    <a:lnTo>
                      <a:pt x="270957" y="198292"/>
                    </a:lnTo>
                    <a:lnTo>
                      <a:pt x="310107" y="181028"/>
                    </a:lnTo>
                    <a:lnTo>
                      <a:pt x="344563" y="153516"/>
                    </a:lnTo>
                    <a:lnTo>
                      <a:pt x="362057" y="89837"/>
                    </a:lnTo>
                    <a:lnTo>
                      <a:pt x="345062" y="58606"/>
                    </a:lnTo>
                    <a:lnTo>
                      <a:pt x="310882" y="31074"/>
                    </a:lnTo>
                    <a:lnTo>
                      <a:pt x="271950" y="13823"/>
                    </a:lnTo>
                    <a:lnTo>
                      <a:pt x="228035" y="3464"/>
                    </a:lnTo>
                    <a:lnTo>
                      <a:pt x="181609" y="0"/>
                    </a:lnTo>
                    <a:close/>
                  </a:path>
                </a:pathLst>
              </a:custGeom>
              <a:solidFill>
                <a:srgbClr val="FCF6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6" name="Google Shape;216;p23"/>
              <p:cNvSpPr/>
              <p:nvPr/>
            </p:nvSpPr>
            <p:spPr>
              <a:xfrm>
                <a:off x="7502873" y="7704238"/>
                <a:ext cx="882650" cy="1049654"/>
              </a:xfrm>
              <a:custGeom>
                <a:rect b="b" l="l" r="r" t="t"/>
                <a:pathLst>
                  <a:path extrusionOk="0" h="1049654" w="882650">
                    <a:moveTo>
                      <a:pt x="0" y="0"/>
                    </a:moveTo>
                    <a:lnTo>
                      <a:pt x="1518" y="537795"/>
                    </a:lnTo>
                    <a:lnTo>
                      <a:pt x="882276" y="1049632"/>
                    </a:lnTo>
                    <a:lnTo>
                      <a:pt x="880748" y="511827"/>
                    </a:lnTo>
                    <a:lnTo>
                      <a:pt x="0" y="0"/>
                    </a:lnTo>
                    <a:close/>
                  </a:path>
                </a:pathLst>
              </a:custGeom>
              <a:solidFill>
                <a:srgbClr val="CFC9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7" name="Google Shape;217;p23"/>
              <p:cNvSpPr/>
              <p:nvPr/>
            </p:nvSpPr>
            <p:spPr>
              <a:xfrm>
                <a:off x="8383623" y="7612363"/>
                <a:ext cx="1047750" cy="1141729"/>
              </a:xfrm>
              <a:custGeom>
                <a:rect b="b" l="l" r="r" t="t"/>
                <a:pathLst>
                  <a:path extrusionOk="0" h="1141729" w="1047750">
                    <a:moveTo>
                      <a:pt x="1045664" y="0"/>
                    </a:moveTo>
                    <a:lnTo>
                      <a:pt x="0" y="603698"/>
                    </a:lnTo>
                    <a:lnTo>
                      <a:pt x="1518" y="1141514"/>
                    </a:lnTo>
                    <a:lnTo>
                      <a:pt x="1047182" y="537805"/>
                    </a:lnTo>
                    <a:lnTo>
                      <a:pt x="1045664" y="0"/>
                    </a:lnTo>
                    <a:close/>
                  </a:path>
                </a:pathLst>
              </a:custGeom>
              <a:solidFill>
                <a:srgbClr val="DBD9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8" name="Google Shape;218;p23"/>
              <p:cNvSpPr/>
              <p:nvPr/>
            </p:nvSpPr>
            <p:spPr>
              <a:xfrm>
                <a:off x="7502873" y="7100517"/>
                <a:ext cx="1926590" cy="1115695"/>
              </a:xfrm>
              <a:custGeom>
                <a:rect b="b" l="l" r="r" t="t"/>
                <a:pathLst>
                  <a:path extrusionOk="0" h="1115695" w="1926590">
                    <a:moveTo>
                      <a:pt x="1045654" y="0"/>
                    </a:moveTo>
                    <a:lnTo>
                      <a:pt x="0" y="603719"/>
                    </a:lnTo>
                    <a:lnTo>
                      <a:pt x="880748" y="1115547"/>
                    </a:lnTo>
                    <a:lnTo>
                      <a:pt x="1926412" y="511848"/>
                    </a:lnTo>
                    <a:lnTo>
                      <a:pt x="1045654" y="0"/>
                    </a:lnTo>
                    <a:close/>
                  </a:path>
                </a:pathLst>
              </a:custGeom>
              <a:solidFill>
                <a:srgbClr val="BEDD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19" name="Google Shape;219;p23"/>
              <p:cNvSpPr/>
              <p:nvPr/>
            </p:nvSpPr>
            <p:spPr>
              <a:xfrm>
                <a:off x="8330151" y="7334029"/>
                <a:ext cx="366395" cy="171450"/>
              </a:xfrm>
              <a:custGeom>
                <a:rect b="b" l="l" r="r" t="t"/>
                <a:pathLst>
                  <a:path extrusionOk="0" h="171450" w="366395">
                    <a:moveTo>
                      <a:pt x="366145" y="0"/>
                    </a:moveTo>
                    <a:lnTo>
                      <a:pt x="352699" y="40165"/>
                    </a:lnTo>
                    <a:lnTo>
                      <a:pt x="312137" y="75484"/>
                    </a:lnTo>
                    <a:lnTo>
                      <a:pt x="271750" y="93169"/>
                    </a:lnTo>
                    <a:lnTo>
                      <a:pt x="224621" y="103640"/>
                    </a:lnTo>
                    <a:lnTo>
                      <a:pt x="183282" y="106488"/>
                    </a:lnTo>
                    <a:lnTo>
                      <a:pt x="164529" y="106007"/>
                    </a:lnTo>
                    <a:lnTo>
                      <a:pt x="115294" y="99148"/>
                    </a:lnTo>
                    <a:lnTo>
                      <a:pt x="64542" y="81568"/>
                    </a:lnTo>
                    <a:lnTo>
                      <a:pt x="30690" y="59537"/>
                    </a:lnTo>
                    <a:lnTo>
                      <a:pt x="4387" y="23810"/>
                    </a:lnTo>
                    <a:lnTo>
                      <a:pt x="460" y="6418"/>
                    </a:lnTo>
                    <a:lnTo>
                      <a:pt x="10" y="2837"/>
                    </a:lnTo>
                    <a:lnTo>
                      <a:pt x="0" y="1036"/>
                    </a:lnTo>
                    <a:lnTo>
                      <a:pt x="240" y="68448"/>
                    </a:lnTo>
                    <a:lnTo>
                      <a:pt x="534" y="69694"/>
                    </a:lnTo>
                    <a:lnTo>
                      <a:pt x="952" y="74783"/>
                    </a:lnTo>
                    <a:lnTo>
                      <a:pt x="1664" y="78940"/>
                    </a:lnTo>
                    <a:lnTo>
                      <a:pt x="2157" y="80154"/>
                    </a:lnTo>
                    <a:lnTo>
                      <a:pt x="3403" y="85055"/>
                    </a:lnTo>
                    <a:lnTo>
                      <a:pt x="4785" y="89107"/>
                    </a:lnTo>
                    <a:lnTo>
                      <a:pt x="5455" y="90217"/>
                    </a:lnTo>
                    <a:lnTo>
                      <a:pt x="8984" y="97934"/>
                    </a:lnTo>
                    <a:lnTo>
                      <a:pt x="10502" y="100185"/>
                    </a:lnTo>
                    <a:lnTo>
                      <a:pt x="16125" y="108729"/>
                    </a:lnTo>
                    <a:lnTo>
                      <a:pt x="17790" y="110541"/>
                    </a:lnTo>
                    <a:lnTo>
                      <a:pt x="20669" y="113996"/>
                    </a:lnTo>
                    <a:lnTo>
                      <a:pt x="26072" y="119514"/>
                    </a:lnTo>
                    <a:lnTo>
                      <a:pt x="27266" y="120896"/>
                    </a:lnTo>
                    <a:lnTo>
                      <a:pt x="58909" y="143241"/>
                    </a:lnTo>
                    <a:lnTo>
                      <a:pt x="109724" y="162309"/>
                    </a:lnTo>
                    <a:lnTo>
                      <a:pt x="149964" y="169356"/>
                    </a:lnTo>
                    <a:lnTo>
                      <a:pt x="189292" y="171031"/>
                    </a:lnTo>
                    <a:lnTo>
                      <a:pt x="207208" y="170151"/>
                    </a:lnTo>
                    <a:lnTo>
                      <a:pt x="262086" y="160644"/>
                    </a:lnTo>
                    <a:lnTo>
                      <a:pt x="307990" y="142519"/>
                    </a:lnTo>
                    <a:lnTo>
                      <a:pt x="352872" y="104704"/>
                    </a:lnTo>
                    <a:lnTo>
                      <a:pt x="366323" y="64542"/>
                    </a:lnTo>
                    <a:lnTo>
                      <a:pt x="366145" y="0"/>
                    </a:lnTo>
                    <a:close/>
                  </a:path>
                </a:pathLst>
              </a:custGeom>
              <a:solidFill>
                <a:srgbClr val="55AB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0" name="Google Shape;220;p23"/>
              <p:cNvSpPr/>
              <p:nvPr/>
            </p:nvSpPr>
            <p:spPr>
              <a:xfrm>
                <a:off x="8332213" y="7228517"/>
                <a:ext cx="362584" cy="212090"/>
              </a:xfrm>
              <a:custGeom>
                <a:rect b="b" l="l" r="r" t="t"/>
                <a:pathLst>
                  <a:path extrusionOk="0" h="212090" w="362584">
                    <a:moveTo>
                      <a:pt x="181612" y="0"/>
                    </a:moveTo>
                    <a:lnTo>
                      <a:pt x="135161" y="3444"/>
                    </a:lnTo>
                    <a:lnTo>
                      <a:pt x="91142" y="13790"/>
                    </a:lnTo>
                    <a:lnTo>
                      <a:pt x="52020" y="31037"/>
                    </a:lnTo>
                    <a:lnTo>
                      <a:pt x="17528" y="58569"/>
                    </a:lnTo>
                    <a:lnTo>
                      <a:pt x="0" y="122267"/>
                    </a:lnTo>
                    <a:lnTo>
                      <a:pt x="16994" y="153500"/>
                    </a:lnTo>
                    <a:lnTo>
                      <a:pt x="51183" y="181032"/>
                    </a:lnTo>
                    <a:lnTo>
                      <a:pt x="90108" y="198278"/>
                    </a:lnTo>
                    <a:lnTo>
                      <a:pt x="134009" y="208625"/>
                    </a:lnTo>
                    <a:lnTo>
                      <a:pt x="180420" y="212070"/>
                    </a:lnTo>
                    <a:lnTo>
                      <a:pt x="226876" y="208614"/>
                    </a:lnTo>
                    <a:lnTo>
                      <a:pt x="270912" y="198254"/>
                    </a:lnTo>
                    <a:lnTo>
                      <a:pt x="310065" y="180990"/>
                    </a:lnTo>
                    <a:lnTo>
                      <a:pt x="344521" y="153480"/>
                    </a:lnTo>
                    <a:lnTo>
                      <a:pt x="362031" y="89814"/>
                    </a:lnTo>
                    <a:lnTo>
                      <a:pt x="345057" y="58599"/>
                    </a:lnTo>
                    <a:lnTo>
                      <a:pt x="310913" y="31089"/>
                    </a:lnTo>
                    <a:lnTo>
                      <a:pt x="271952" y="13820"/>
                    </a:lnTo>
                    <a:lnTo>
                      <a:pt x="228031" y="3458"/>
                    </a:lnTo>
                    <a:lnTo>
                      <a:pt x="181612" y="0"/>
                    </a:lnTo>
                    <a:close/>
                  </a:path>
                </a:pathLst>
              </a:custGeom>
              <a:solidFill>
                <a:srgbClr val="9FCC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1" name="Google Shape;221;p23"/>
              <p:cNvSpPr/>
              <p:nvPr/>
            </p:nvSpPr>
            <p:spPr>
              <a:xfrm>
                <a:off x="7822312" y="7627225"/>
                <a:ext cx="366395" cy="171450"/>
              </a:xfrm>
              <a:custGeom>
                <a:rect b="b" l="l" r="r" t="t"/>
                <a:pathLst>
                  <a:path extrusionOk="0" h="171450" w="366395">
                    <a:moveTo>
                      <a:pt x="366145" y="0"/>
                    </a:moveTo>
                    <a:lnTo>
                      <a:pt x="352699" y="40165"/>
                    </a:lnTo>
                    <a:lnTo>
                      <a:pt x="312137" y="75484"/>
                    </a:lnTo>
                    <a:lnTo>
                      <a:pt x="271750" y="93159"/>
                    </a:lnTo>
                    <a:lnTo>
                      <a:pt x="227354" y="103263"/>
                    </a:lnTo>
                    <a:lnTo>
                      <a:pt x="183292" y="106488"/>
                    </a:lnTo>
                    <a:lnTo>
                      <a:pt x="164529" y="106007"/>
                    </a:lnTo>
                    <a:lnTo>
                      <a:pt x="115294" y="99148"/>
                    </a:lnTo>
                    <a:lnTo>
                      <a:pt x="64532" y="81568"/>
                    </a:lnTo>
                    <a:lnTo>
                      <a:pt x="28941" y="57966"/>
                    </a:lnTo>
                    <a:lnTo>
                      <a:pt x="4397" y="23810"/>
                    </a:lnTo>
                    <a:lnTo>
                      <a:pt x="471" y="6408"/>
                    </a:lnTo>
                    <a:lnTo>
                      <a:pt x="20" y="2837"/>
                    </a:lnTo>
                    <a:lnTo>
                      <a:pt x="0" y="1047"/>
                    </a:lnTo>
                    <a:lnTo>
                      <a:pt x="251" y="68448"/>
                    </a:lnTo>
                    <a:lnTo>
                      <a:pt x="534" y="69694"/>
                    </a:lnTo>
                    <a:lnTo>
                      <a:pt x="952" y="74783"/>
                    </a:lnTo>
                    <a:lnTo>
                      <a:pt x="1675" y="78940"/>
                    </a:lnTo>
                    <a:lnTo>
                      <a:pt x="2157" y="80154"/>
                    </a:lnTo>
                    <a:lnTo>
                      <a:pt x="4230" y="87620"/>
                    </a:lnTo>
                    <a:lnTo>
                      <a:pt x="5455" y="90206"/>
                    </a:lnTo>
                    <a:lnTo>
                      <a:pt x="8984" y="97944"/>
                    </a:lnTo>
                    <a:lnTo>
                      <a:pt x="10491" y="100185"/>
                    </a:lnTo>
                    <a:lnTo>
                      <a:pt x="16135" y="108719"/>
                    </a:lnTo>
                    <a:lnTo>
                      <a:pt x="17800" y="110551"/>
                    </a:lnTo>
                    <a:lnTo>
                      <a:pt x="20679" y="114006"/>
                    </a:lnTo>
                    <a:lnTo>
                      <a:pt x="26082" y="119514"/>
                    </a:lnTo>
                    <a:lnTo>
                      <a:pt x="27266" y="120896"/>
                    </a:lnTo>
                    <a:lnTo>
                      <a:pt x="38061" y="129880"/>
                    </a:lnTo>
                    <a:lnTo>
                      <a:pt x="80573" y="152979"/>
                    </a:lnTo>
                    <a:lnTo>
                      <a:pt x="126174" y="165953"/>
                    </a:lnTo>
                    <a:lnTo>
                      <a:pt x="170811" y="170884"/>
                    </a:lnTo>
                    <a:lnTo>
                      <a:pt x="189292" y="171031"/>
                    </a:lnTo>
                    <a:lnTo>
                      <a:pt x="207208" y="170151"/>
                    </a:lnTo>
                    <a:lnTo>
                      <a:pt x="262086" y="160633"/>
                    </a:lnTo>
                    <a:lnTo>
                      <a:pt x="307980" y="142508"/>
                    </a:lnTo>
                    <a:lnTo>
                      <a:pt x="352885" y="104702"/>
                    </a:lnTo>
                    <a:lnTo>
                      <a:pt x="366334" y="64542"/>
                    </a:lnTo>
                    <a:lnTo>
                      <a:pt x="366145" y="0"/>
                    </a:lnTo>
                    <a:close/>
                  </a:path>
                </a:pathLst>
              </a:custGeom>
              <a:solidFill>
                <a:srgbClr val="55AB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2" name="Google Shape;222;p23"/>
              <p:cNvSpPr/>
              <p:nvPr/>
            </p:nvSpPr>
            <p:spPr>
              <a:xfrm>
                <a:off x="7824375" y="7521712"/>
                <a:ext cx="362584" cy="212090"/>
              </a:xfrm>
              <a:custGeom>
                <a:rect b="b" l="l" r="r" t="t"/>
                <a:pathLst>
                  <a:path extrusionOk="0" h="212090" w="362584">
                    <a:moveTo>
                      <a:pt x="181610" y="0"/>
                    </a:moveTo>
                    <a:lnTo>
                      <a:pt x="135159" y="3444"/>
                    </a:lnTo>
                    <a:lnTo>
                      <a:pt x="91144" y="13790"/>
                    </a:lnTo>
                    <a:lnTo>
                      <a:pt x="52030" y="31037"/>
                    </a:lnTo>
                    <a:lnTo>
                      <a:pt x="17533" y="58569"/>
                    </a:lnTo>
                    <a:lnTo>
                      <a:pt x="0" y="122267"/>
                    </a:lnTo>
                    <a:lnTo>
                      <a:pt x="16994" y="153500"/>
                    </a:lnTo>
                    <a:lnTo>
                      <a:pt x="51182" y="181032"/>
                    </a:lnTo>
                    <a:lnTo>
                      <a:pt x="90109" y="198278"/>
                    </a:lnTo>
                    <a:lnTo>
                      <a:pt x="134011" y="208625"/>
                    </a:lnTo>
                    <a:lnTo>
                      <a:pt x="180424" y="212070"/>
                    </a:lnTo>
                    <a:lnTo>
                      <a:pt x="226883" y="208614"/>
                    </a:lnTo>
                    <a:lnTo>
                      <a:pt x="270921" y="198254"/>
                    </a:lnTo>
                    <a:lnTo>
                      <a:pt x="310075" y="180990"/>
                    </a:lnTo>
                    <a:lnTo>
                      <a:pt x="344526" y="153480"/>
                    </a:lnTo>
                    <a:lnTo>
                      <a:pt x="362033" y="89814"/>
                    </a:lnTo>
                    <a:lnTo>
                      <a:pt x="345062" y="58599"/>
                    </a:lnTo>
                    <a:lnTo>
                      <a:pt x="310923" y="31089"/>
                    </a:lnTo>
                    <a:lnTo>
                      <a:pt x="271957" y="13820"/>
                    </a:lnTo>
                    <a:lnTo>
                      <a:pt x="228031" y="3458"/>
                    </a:lnTo>
                    <a:lnTo>
                      <a:pt x="181610" y="0"/>
                    </a:lnTo>
                    <a:close/>
                  </a:path>
                </a:pathLst>
              </a:custGeom>
              <a:solidFill>
                <a:srgbClr val="9FCC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3" name="Google Shape;223;p23"/>
              <p:cNvSpPr/>
              <p:nvPr/>
            </p:nvSpPr>
            <p:spPr>
              <a:xfrm>
                <a:off x="8723080" y="7562417"/>
                <a:ext cx="366395" cy="171450"/>
              </a:xfrm>
              <a:custGeom>
                <a:rect b="b" l="l" r="r" t="t"/>
                <a:pathLst>
                  <a:path extrusionOk="0" h="171450" w="366395">
                    <a:moveTo>
                      <a:pt x="192695" y="170884"/>
                    </a:moveTo>
                    <a:lnTo>
                      <a:pt x="175162" y="170884"/>
                    </a:lnTo>
                    <a:lnTo>
                      <a:pt x="183507" y="171010"/>
                    </a:lnTo>
                    <a:lnTo>
                      <a:pt x="188104" y="170937"/>
                    </a:lnTo>
                    <a:lnTo>
                      <a:pt x="192146" y="170937"/>
                    </a:lnTo>
                    <a:lnTo>
                      <a:pt x="192695" y="170884"/>
                    </a:lnTo>
                    <a:close/>
                  </a:path>
                  <a:path extrusionOk="0" h="171450" w="366395">
                    <a:moveTo>
                      <a:pt x="192146" y="170937"/>
                    </a:moveTo>
                    <a:lnTo>
                      <a:pt x="188104" y="170937"/>
                    </a:lnTo>
                    <a:lnTo>
                      <a:pt x="189340" y="171010"/>
                    </a:lnTo>
                    <a:lnTo>
                      <a:pt x="192146" y="170937"/>
                    </a:lnTo>
                    <a:close/>
                  </a:path>
                  <a:path extrusionOk="0" h="171450" w="366395">
                    <a:moveTo>
                      <a:pt x="0" y="2795"/>
                    </a:moveTo>
                    <a:lnTo>
                      <a:pt x="102" y="40153"/>
                    </a:lnTo>
                    <a:lnTo>
                      <a:pt x="225" y="68374"/>
                    </a:lnTo>
                    <a:lnTo>
                      <a:pt x="508" y="69620"/>
                    </a:lnTo>
                    <a:lnTo>
                      <a:pt x="762" y="72479"/>
                    </a:lnTo>
                    <a:lnTo>
                      <a:pt x="926" y="74720"/>
                    </a:lnTo>
                    <a:lnTo>
                      <a:pt x="1335" y="76971"/>
                    </a:lnTo>
                    <a:lnTo>
                      <a:pt x="1455" y="77945"/>
                    </a:lnTo>
                    <a:lnTo>
                      <a:pt x="1649" y="78866"/>
                    </a:lnTo>
                    <a:lnTo>
                      <a:pt x="2131" y="80081"/>
                    </a:lnTo>
                    <a:lnTo>
                      <a:pt x="3377" y="84981"/>
                    </a:lnTo>
                    <a:lnTo>
                      <a:pt x="4162" y="87180"/>
                    </a:lnTo>
                    <a:lnTo>
                      <a:pt x="4204" y="87557"/>
                    </a:lnTo>
                    <a:lnTo>
                      <a:pt x="4780" y="89054"/>
                    </a:lnTo>
                    <a:lnTo>
                      <a:pt x="5461" y="90217"/>
                    </a:lnTo>
                    <a:lnTo>
                      <a:pt x="7575" y="95075"/>
                    </a:lnTo>
                    <a:lnTo>
                      <a:pt x="8832" y="97421"/>
                    </a:lnTo>
                    <a:lnTo>
                      <a:pt x="8979" y="97892"/>
                    </a:lnTo>
                    <a:lnTo>
                      <a:pt x="9753" y="99263"/>
                    </a:lnTo>
                    <a:lnTo>
                      <a:pt x="10486" y="100133"/>
                    </a:lnTo>
                    <a:lnTo>
                      <a:pt x="12399" y="103221"/>
                    </a:lnTo>
                    <a:lnTo>
                      <a:pt x="13764" y="105305"/>
                    </a:lnTo>
                    <a:lnTo>
                      <a:pt x="15816" y="108049"/>
                    </a:lnTo>
                    <a:lnTo>
                      <a:pt x="16120" y="108677"/>
                    </a:lnTo>
                    <a:lnTo>
                      <a:pt x="17104" y="109923"/>
                    </a:lnTo>
                    <a:lnTo>
                      <a:pt x="17785" y="110499"/>
                    </a:lnTo>
                    <a:lnTo>
                      <a:pt x="20654" y="113954"/>
                    </a:lnTo>
                    <a:lnTo>
                      <a:pt x="23250" y="116739"/>
                    </a:lnTo>
                    <a:lnTo>
                      <a:pt x="26748" y="120121"/>
                    </a:lnTo>
                    <a:lnTo>
                      <a:pt x="27250" y="120844"/>
                    </a:lnTo>
                    <a:lnTo>
                      <a:pt x="28308" y="121828"/>
                    </a:lnTo>
                    <a:lnTo>
                      <a:pt x="28737" y="122132"/>
                    </a:lnTo>
                    <a:lnTo>
                      <a:pt x="30842" y="124006"/>
                    </a:lnTo>
                    <a:lnTo>
                      <a:pt x="36391" y="128414"/>
                    </a:lnTo>
                    <a:lnTo>
                      <a:pt x="38025" y="129818"/>
                    </a:lnTo>
                    <a:lnTo>
                      <a:pt x="39847" y="131126"/>
                    </a:lnTo>
                    <a:lnTo>
                      <a:pt x="41899" y="132634"/>
                    </a:lnTo>
                    <a:lnTo>
                      <a:pt x="44182" y="134069"/>
                    </a:lnTo>
                    <a:lnTo>
                      <a:pt x="48014" y="136571"/>
                    </a:lnTo>
                    <a:lnTo>
                      <a:pt x="74128" y="150225"/>
                    </a:lnTo>
                    <a:lnTo>
                      <a:pt x="80568" y="152937"/>
                    </a:lnTo>
                    <a:lnTo>
                      <a:pt x="85364" y="154738"/>
                    </a:lnTo>
                    <a:lnTo>
                      <a:pt x="91405" y="156801"/>
                    </a:lnTo>
                    <a:lnTo>
                      <a:pt x="92411" y="157283"/>
                    </a:lnTo>
                    <a:lnTo>
                      <a:pt x="94191" y="157859"/>
                    </a:lnTo>
                    <a:lnTo>
                      <a:pt x="94892" y="158016"/>
                    </a:lnTo>
                    <a:lnTo>
                      <a:pt x="98651" y="159199"/>
                    </a:lnTo>
                    <a:lnTo>
                      <a:pt x="107384" y="161565"/>
                    </a:lnTo>
                    <a:lnTo>
                      <a:pt x="109740" y="162267"/>
                    </a:lnTo>
                    <a:lnTo>
                      <a:pt x="115499" y="163649"/>
                    </a:lnTo>
                    <a:lnTo>
                      <a:pt x="124284" y="165419"/>
                    </a:lnTo>
                    <a:lnTo>
                      <a:pt x="126211" y="165921"/>
                    </a:lnTo>
                    <a:lnTo>
                      <a:pt x="128535" y="166340"/>
                    </a:lnTo>
                    <a:lnTo>
                      <a:pt x="128881" y="166361"/>
                    </a:lnTo>
                    <a:lnTo>
                      <a:pt x="136053" y="167628"/>
                    </a:lnTo>
                    <a:lnTo>
                      <a:pt x="142995" y="168570"/>
                    </a:lnTo>
                    <a:lnTo>
                      <a:pt x="150534" y="169377"/>
                    </a:lnTo>
                    <a:lnTo>
                      <a:pt x="151037" y="169481"/>
                    </a:lnTo>
                    <a:lnTo>
                      <a:pt x="153215" y="169712"/>
                    </a:lnTo>
                    <a:lnTo>
                      <a:pt x="154901" y="169722"/>
                    </a:lnTo>
                    <a:lnTo>
                      <a:pt x="159918" y="170141"/>
                    </a:lnTo>
                    <a:lnTo>
                      <a:pt x="164764" y="170518"/>
                    </a:lnTo>
                    <a:lnTo>
                      <a:pt x="169895" y="170727"/>
                    </a:lnTo>
                    <a:lnTo>
                      <a:pt x="170858" y="170853"/>
                    </a:lnTo>
                    <a:lnTo>
                      <a:pt x="173508" y="170937"/>
                    </a:lnTo>
                    <a:lnTo>
                      <a:pt x="175162" y="170884"/>
                    </a:lnTo>
                    <a:lnTo>
                      <a:pt x="192695" y="170884"/>
                    </a:lnTo>
                    <a:lnTo>
                      <a:pt x="193685" y="170790"/>
                    </a:lnTo>
                    <a:lnTo>
                      <a:pt x="198334" y="170602"/>
                    </a:lnTo>
                    <a:lnTo>
                      <a:pt x="201423" y="170445"/>
                    </a:lnTo>
                    <a:lnTo>
                      <a:pt x="205873" y="170141"/>
                    </a:lnTo>
                    <a:lnTo>
                      <a:pt x="207245" y="170130"/>
                    </a:lnTo>
                    <a:lnTo>
                      <a:pt x="210082" y="169890"/>
                    </a:lnTo>
                    <a:lnTo>
                      <a:pt x="211527" y="169670"/>
                    </a:lnTo>
                    <a:lnTo>
                      <a:pt x="212993" y="169513"/>
                    </a:lnTo>
                    <a:lnTo>
                      <a:pt x="216051" y="169230"/>
                    </a:lnTo>
                    <a:lnTo>
                      <a:pt x="219087" y="168884"/>
                    </a:lnTo>
                    <a:lnTo>
                      <a:pt x="223548" y="168319"/>
                    </a:lnTo>
                    <a:lnTo>
                      <a:pt x="224982" y="168225"/>
                    </a:lnTo>
                    <a:lnTo>
                      <a:pt x="227726" y="167837"/>
                    </a:lnTo>
                    <a:lnTo>
                      <a:pt x="228993" y="167544"/>
                    </a:lnTo>
                    <a:lnTo>
                      <a:pt x="233569" y="166832"/>
                    </a:lnTo>
                    <a:lnTo>
                      <a:pt x="236783" y="166267"/>
                    </a:lnTo>
                    <a:lnTo>
                      <a:pt x="241505" y="165366"/>
                    </a:lnTo>
                    <a:lnTo>
                      <a:pt x="243055" y="165178"/>
                    </a:lnTo>
                    <a:lnTo>
                      <a:pt x="245589" y="164644"/>
                    </a:lnTo>
                    <a:lnTo>
                      <a:pt x="246573" y="164351"/>
                    </a:lnTo>
                    <a:lnTo>
                      <a:pt x="247600" y="164110"/>
                    </a:lnTo>
                    <a:lnTo>
                      <a:pt x="251442" y="163272"/>
                    </a:lnTo>
                    <a:lnTo>
                      <a:pt x="255212" y="162319"/>
                    </a:lnTo>
                    <a:lnTo>
                      <a:pt x="260510" y="160927"/>
                    </a:lnTo>
                    <a:lnTo>
                      <a:pt x="262123" y="160612"/>
                    </a:lnTo>
                    <a:lnTo>
                      <a:pt x="264185" y="160026"/>
                    </a:lnTo>
                    <a:lnTo>
                      <a:pt x="264688" y="159806"/>
                    </a:lnTo>
                    <a:lnTo>
                      <a:pt x="271976" y="157681"/>
                    </a:lnTo>
                    <a:lnTo>
                      <a:pt x="278551" y="155482"/>
                    </a:lnTo>
                    <a:lnTo>
                      <a:pt x="285232" y="152885"/>
                    </a:lnTo>
                    <a:lnTo>
                      <a:pt x="285577" y="152801"/>
                    </a:lnTo>
                    <a:lnTo>
                      <a:pt x="288729" y="151555"/>
                    </a:lnTo>
                    <a:lnTo>
                      <a:pt x="291420" y="150288"/>
                    </a:lnTo>
                    <a:lnTo>
                      <a:pt x="295734" y="148361"/>
                    </a:lnTo>
                    <a:lnTo>
                      <a:pt x="336010" y="123258"/>
                    </a:lnTo>
                    <a:lnTo>
                      <a:pt x="351291" y="106467"/>
                    </a:lnTo>
                    <a:lnTo>
                      <a:pt x="183340" y="106467"/>
                    </a:lnTo>
                    <a:lnTo>
                      <a:pt x="179979" y="106436"/>
                    </a:lnTo>
                    <a:lnTo>
                      <a:pt x="171351" y="106269"/>
                    </a:lnTo>
                    <a:lnTo>
                      <a:pt x="164576" y="105975"/>
                    </a:lnTo>
                    <a:lnTo>
                      <a:pt x="154189" y="105148"/>
                    </a:lnTo>
                    <a:lnTo>
                      <a:pt x="152000" y="105012"/>
                    </a:lnTo>
                    <a:lnTo>
                      <a:pt x="142838" y="104049"/>
                    </a:lnTo>
                    <a:lnTo>
                      <a:pt x="135886" y="103096"/>
                    </a:lnTo>
                    <a:lnTo>
                      <a:pt x="126692" y="101473"/>
                    </a:lnTo>
                    <a:lnTo>
                      <a:pt x="124399" y="100939"/>
                    </a:lnTo>
                    <a:lnTo>
                      <a:pt x="115310" y="99127"/>
                    </a:lnTo>
                    <a:lnTo>
                      <a:pt x="112002" y="98311"/>
                    </a:lnTo>
                    <a:lnTo>
                      <a:pt x="109562" y="97735"/>
                    </a:lnTo>
                    <a:lnTo>
                      <a:pt x="107174" y="97023"/>
                    </a:lnTo>
                    <a:lnTo>
                      <a:pt x="98452" y="94656"/>
                    </a:lnTo>
                    <a:lnTo>
                      <a:pt x="93583" y="93128"/>
                    </a:lnTo>
                    <a:lnTo>
                      <a:pt x="91856" y="92489"/>
                    </a:lnTo>
                    <a:lnTo>
                      <a:pt x="85196" y="90217"/>
                    </a:lnTo>
                    <a:lnTo>
                      <a:pt x="48548" y="72479"/>
                    </a:lnTo>
                    <a:lnTo>
                      <a:pt x="44004" y="69526"/>
                    </a:lnTo>
                    <a:lnTo>
                      <a:pt x="41721" y="68102"/>
                    </a:lnTo>
                    <a:lnTo>
                      <a:pt x="37836" y="65275"/>
                    </a:lnTo>
                    <a:lnTo>
                      <a:pt x="36224" y="63882"/>
                    </a:lnTo>
                    <a:lnTo>
                      <a:pt x="32611" y="61003"/>
                    </a:lnTo>
                    <a:lnTo>
                      <a:pt x="30664" y="59485"/>
                    </a:lnTo>
                    <a:lnTo>
                      <a:pt x="27826" y="56940"/>
                    </a:lnTo>
                    <a:lnTo>
                      <a:pt x="26894" y="55914"/>
                    </a:lnTo>
                    <a:lnTo>
                      <a:pt x="23072" y="52197"/>
                    </a:lnTo>
                    <a:lnTo>
                      <a:pt x="10026" y="35140"/>
                    </a:lnTo>
                    <a:lnTo>
                      <a:pt x="9146" y="33789"/>
                    </a:lnTo>
                    <a:lnTo>
                      <a:pt x="7376" y="30554"/>
                    </a:lnTo>
                    <a:lnTo>
                      <a:pt x="6570" y="28637"/>
                    </a:lnTo>
                    <a:lnTo>
                      <a:pt x="5073" y="25234"/>
                    </a:lnTo>
                    <a:lnTo>
                      <a:pt x="4382" y="23758"/>
                    </a:lnTo>
                    <a:lnTo>
                      <a:pt x="3181" y="20376"/>
                    </a:lnTo>
                    <a:lnTo>
                      <a:pt x="2759" y="18606"/>
                    </a:lnTo>
                    <a:lnTo>
                      <a:pt x="1869" y="15235"/>
                    </a:lnTo>
                    <a:lnTo>
                      <a:pt x="1387" y="13674"/>
                    </a:lnTo>
                    <a:lnTo>
                      <a:pt x="748" y="10188"/>
                    </a:lnTo>
                    <a:lnTo>
                      <a:pt x="623" y="8271"/>
                    </a:lnTo>
                    <a:lnTo>
                      <a:pt x="277" y="4554"/>
                    </a:lnTo>
                    <a:lnTo>
                      <a:pt x="0" y="2795"/>
                    </a:lnTo>
                    <a:close/>
                  </a:path>
                  <a:path extrusionOk="0" h="171450" w="366395">
                    <a:moveTo>
                      <a:pt x="366172" y="0"/>
                    </a:moveTo>
                    <a:lnTo>
                      <a:pt x="352718" y="40153"/>
                    </a:lnTo>
                    <a:lnTo>
                      <a:pt x="312163" y="75453"/>
                    </a:lnTo>
                    <a:lnTo>
                      <a:pt x="295546" y="83840"/>
                    </a:lnTo>
                    <a:lnTo>
                      <a:pt x="287871" y="87243"/>
                    </a:lnTo>
                    <a:lnTo>
                      <a:pt x="278363" y="90939"/>
                    </a:lnTo>
                    <a:lnTo>
                      <a:pt x="271787" y="93138"/>
                    </a:lnTo>
                    <a:lnTo>
                      <a:pt x="263002" y="95714"/>
                    </a:lnTo>
                    <a:lnTo>
                      <a:pt x="260887" y="96227"/>
                    </a:lnTo>
                    <a:lnTo>
                      <a:pt x="255044" y="97787"/>
                    </a:lnTo>
                    <a:lnTo>
                      <a:pt x="215779" y="104695"/>
                    </a:lnTo>
                    <a:lnTo>
                      <a:pt x="183340" y="106467"/>
                    </a:lnTo>
                    <a:lnTo>
                      <a:pt x="351291" y="106467"/>
                    </a:lnTo>
                    <a:lnTo>
                      <a:pt x="352908" y="104687"/>
                    </a:lnTo>
                    <a:lnTo>
                      <a:pt x="363019" y="84919"/>
                    </a:lnTo>
                    <a:lnTo>
                      <a:pt x="366230" y="65275"/>
                    </a:lnTo>
                    <a:lnTo>
                      <a:pt x="366172" y="0"/>
                    </a:lnTo>
                    <a:close/>
                  </a:path>
                </a:pathLst>
              </a:custGeom>
              <a:solidFill>
                <a:srgbClr val="55AB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4" name="Google Shape;224;p23"/>
              <p:cNvSpPr/>
              <p:nvPr/>
            </p:nvSpPr>
            <p:spPr>
              <a:xfrm>
                <a:off x="8725124" y="7456846"/>
                <a:ext cx="362584" cy="212725"/>
              </a:xfrm>
              <a:custGeom>
                <a:rect b="b" l="l" r="r" t="t"/>
                <a:pathLst>
                  <a:path extrusionOk="0" h="212725" w="362584">
                    <a:moveTo>
                      <a:pt x="181606" y="0"/>
                    </a:moveTo>
                    <a:lnTo>
                      <a:pt x="135144" y="3439"/>
                    </a:lnTo>
                    <a:lnTo>
                      <a:pt x="91115" y="13779"/>
                    </a:lnTo>
                    <a:lnTo>
                      <a:pt x="51992" y="31022"/>
                    </a:lnTo>
                    <a:lnTo>
                      <a:pt x="17502" y="58558"/>
                    </a:lnTo>
                    <a:lnTo>
                      <a:pt x="0" y="122271"/>
                    </a:lnTo>
                    <a:lnTo>
                      <a:pt x="16993" y="153501"/>
                    </a:lnTo>
                    <a:lnTo>
                      <a:pt x="51154" y="181018"/>
                    </a:lnTo>
                    <a:lnTo>
                      <a:pt x="90108" y="198286"/>
                    </a:lnTo>
                    <a:lnTo>
                      <a:pt x="134030" y="208647"/>
                    </a:lnTo>
                    <a:lnTo>
                      <a:pt x="180456" y="212100"/>
                    </a:lnTo>
                    <a:lnTo>
                      <a:pt x="226923" y="208647"/>
                    </a:lnTo>
                    <a:lnTo>
                      <a:pt x="270966" y="198286"/>
                    </a:lnTo>
                    <a:lnTo>
                      <a:pt x="310120" y="181018"/>
                    </a:lnTo>
                    <a:lnTo>
                      <a:pt x="344570" y="153507"/>
                    </a:lnTo>
                    <a:lnTo>
                      <a:pt x="362058" y="89831"/>
                    </a:lnTo>
                    <a:lnTo>
                      <a:pt x="345059" y="58600"/>
                    </a:lnTo>
                    <a:lnTo>
                      <a:pt x="310874" y="31064"/>
                    </a:lnTo>
                    <a:lnTo>
                      <a:pt x="271942" y="13814"/>
                    </a:lnTo>
                    <a:lnTo>
                      <a:pt x="228029" y="3459"/>
                    </a:lnTo>
                    <a:lnTo>
                      <a:pt x="181606" y="0"/>
                    </a:lnTo>
                    <a:close/>
                  </a:path>
                </a:pathLst>
              </a:custGeom>
              <a:solidFill>
                <a:srgbClr val="9FCC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5" name="Google Shape;225;p23"/>
              <p:cNvSpPr/>
              <p:nvPr/>
            </p:nvSpPr>
            <p:spPr>
              <a:xfrm>
                <a:off x="8215243" y="7855612"/>
                <a:ext cx="366395" cy="171450"/>
              </a:xfrm>
              <a:custGeom>
                <a:rect b="b" l="l" r="r" t="t"/>
                <a:pathLst>
                  <a:path extrusionOk="0" h="171450" w="366395">
                    <a:moveTo>
                      <a:pt x="192706" y="170884"/>
                    </a:moveTo>
                    <a:lnTo>
                      <a:pt x="175183" y="170884"/>
                    </a:lnTo>
                    <a:lnTo>
                      <a:pt x="183507" y="171010"/>
                    </a:lnTo>
                    <a:lnTo>
                      <a:pt x="188093" y="170937"/>
                    </a:lnTo>
                    <a:lnTo>
                      <a:pt x="192156" y="170937"/>
                    </a:lnTo>
                    <a:lnTo>
                      <a:pt x="192706" y="170884"/>
                    </a:lnTo>
                    <a:close/>
                  </a:path>
                  <a:path extrusionOk="0" h="171450" w="366395">
                    <a:moveTo>
                      <a:pt x="192156" y="170937"/>
                    </a:moveTo>
                    <a:lnTo>
                      <a:pt x="188093" y="170937"/>
                    </a:lnTo>
                    <a:lnTo>
                      <a:pt x="189339" y="171010"/>
                    </a:lnTo>
                    <a:lnTo>
                      <a:pt x="192156" y="170937"/>
                    </a:lnTo>
                    <a:close/>
                  </a:path>
                  <a:path extrusionOk="0" h="171450" w="366395">
                    <a:moveTo>
                      <a:pt x="0" y="2797"/>
                    </a:moveTo>
                    <a:lnTo>
                      <a:pt x="103" y="38637"/>
                    </a:lnTo>
                    <a:lnTo>
                      <a:pt x="225" y="68364"/>
                    </a:lnTo>
                    <a:lnTo>
                      <a:pt x="518" y="69610"/>
                    </a:lnTo>
                    <a:lnTo>
                      <a:pt x="772" y="72468"/>
                    </a:lnTo>
                    <a:lnTo>
                      <a:pt x="937" y="74720"/>
                    </a:lnTo>
                    <a:lnTo>
                      <a:pt x="1355" y="76971"/>
                    </a:lnTo>
                    <a:lnTo>
                      <a:pt x="1472" y="77945"/>
                    </a:lnTo>
                    <a:lnTo>
                      <a:pt x="1649" y="78866"/>
                    </a:lnTo>
                    <a:lnTo>
                      <a:pt x="2141" y="80091"/>
                    </a:lnTo>
                    <a:lnTo>
                      <a:pt x="3387" y="84981"/>
                    </a:lnTo>
                    <a:lnTo>
                      <a:pt x="4036" y="86803"/>
                    </a:lnTo>
                    <a:lnTo>
                      <a:pt x="4151" y="87180"/>
                    </a:lnTo>
                    <a:lnTo>
                      <a:pt x="4214" y="87568"/>
                    </a:lnTo>
                    <a:lnTo>
                      <a:pt x="4779" y="89054"/>
                    </a:lnTo>
                    <a:lnTo>
                      <a:pt x="5466" y="90217"/>
                    </a:lnTo>
                    <a:lnTo>
                      <a:pt x="7575" y="95075"/>
                    </a:lnTo>
                    <a:lnTo>
                      <a:pt x="8842" y="97421"/>
                    </a:lnTo>
                    <a:lnTo>
                      <a:pt x="8978" y="97892"/>
                    </a:lnTo>
                    <a:lnTo>
                      <a:pt x="9743" y="99263"/>
                    </a:lnTo>
                    <a:lnTo>
                      <a:pt x="10486" y="100133"/>
                    </a:lnTo>
                    <a:lnTo>
                      <a:pt x="12371" y="103180"/>
                    </a:lnTo>
                    <a:lnTo>
                      <a:pt x="13774" y="105326"/>
                    </a:lnTo>
                    <a:lnTo>
                      <a:pt x="15816" y="108049"/>
                    </a:lnTo>
                    <a:lnTo>
                      <a:pt x="16130" y="108677"/>
                    </a:lnTo>
                    <a:lnTo>
                      <a:pt x="17104" y="109923"/>
                    </a:lnTo>
                    <a:lnTo>
                      <a:pt x="17795" y="110499"/>
                    </a:lnTo>
                    <a:lnTo>
                      <a:pt x="20653" y="113954"/>
                    </a:lnTo>
                    <a:lnTo>
                      <a:pt x="23261" y="116739"/>
                    </a:lnTo>
                    <a:lnTo>
                      <a:pt x="26758" y="120132"/>
                    </a:lnTo>
                    <a:lnTo>
                      <a:pt x="27260" y="120854"/>
                    </a:lnTo>
                    <a:lnTo>
                      <a:pt x="28307" y="121828"/>
                    </a:lnTo>
                    <a:lnTo>
                      <a:pt x="28747" y="122132"/>
                    </a:lnTo>
                    <a:lnTo>
                      <a:pt x="30841" y="124027"/>
                    </a:lnTo>
                    <a:lnTo>
                      <a:pt x="32800" y="125545"/>
                    </a:lnTo>
                    <a:lnTo>
                      <a:pt x="36412" y="128446"/>
                    </a:lnTo>
                    <a:lnTo>
                      <a:pt x="38035" y="129818"/>
                    </a:lnTo>
                    <a:lnTo>
                      <a:pt x="41909" y="132634"/>
                    </a:lnTo>
                    <a:lnTo>
                      <a:pt x="44202" y="134069"/>
                    </a:lnTo>
                    <a:lnTo>
                      <a:pt x="48035" y="136561"/>
                    </a:lnTo>
                    <a:lnTo>
                      <a:pt x="49469" y="137660"/>
                    </a:lnTo>
                    <a:lnTo>
                      <a:pt x="52621" y="139566"/>
                    </a:lnTo>
                    <a:lnTo>
                      <a:pt x="58862" y="143178"/>
                    </a:lnTo>
                    <a:lnTo>
                      <a:pt x="64694" y="146037"/>
                    </a:lnTo>
                    <a:lnTo>
                      <a:pt x="72390" y="149513"/>
                    </a:lnTo>
                    <a:lnTo>
                      <a:pt x="74263" y="150278"/>
                    </a:lnTo>
                    <a:lnTo>
                      <a:pt x="80568" y="152927"/>
                    </a:lnTo>
                    <a:lnTo>
                      <a:pt x="85374" y="154759"/>
                    </a:lnTo>
                    <a:lnTo>
                      <a:pt x="91405" y="156801"/>
                    </a:lnTo>
                    <a:lnTo>
                      <a:pt x="92421" y="157283"/>
                    </a:lnTo>
                    <a:lnTo>
                      <a:pt x="94190" y="157869"/>
                    </a:lnTo>
                    <a:lnTo>
                      <a:pt x="94902" y="158016"/>
                    </a:lnTo>
                    <a:lnTo>
                      <a:pt x="98651" y="159199"/>
                    </a:lnTo>
                    <a:lnTo>
                      <a:pt x="107373" y="161565"/>
                    </a:lnTo>
                    <a:lnTo>
                      <a:pt x="109740" y="162267"/>
                    </a:lnTo>
                    <a:lnTo>
                      <a:pt x="115499" y="163649"/>
                    </a:lnTo>
                    <a:lnTo>
                      <a:pt x="124252" y="165419"/>
                    </a:lnTo>
                    <a:lnTo>
                      <a:pt x="126200" y="165921"/>
                    </a:lnTo>
                    <a:lnTo>
                      <a:pt x="128200" y="166288"/>
                    </a:lnTo>
                    <a:lnTo>
                      <a:pt x="128901" y="166371"/>
                    </a:lnTo>
                    <a:lnTo>
                      <a:pt x="136074" y="167628"/>
                    </a:lnTo>
                    <a:lnTo>
                      <a:pt x="143016" y="168591"/>
                    </a:lnTo>
                    <a:lnTo>
                      <a:pt x="150534" y="169377"/>
                    </a:lnTo>
                    <a:lnTo>
                      <a:pt x="151047" y="169481"/>
                    </a:lnTo>
                    <a:lnTo>
                      <a:pt x="151560" y="169544"/>
                    </a:lnTo>
                    <a:lnTo>
                      <a:pt x="153215" y="169691"/>
                    </a:lnTo>
                    <a:lnTo>
                      <a:pt x="154890" y="169722"/>
                    </a:lnTo>
                    <a:lnTo>
                      <a:pt x="159916" y="170141"/>
                    </a:lnTo>
                    <a:lnTo>
                      <a:pt x="164754" y="170518"/>
                    </a:lnTo>
                    <a:lnTo>
                      <a:pt x="169884" y="170727"/>
                    </a:lnTo>
                    <a:lnTo>
                      <a:pt x="170848" y="170853"/>
                    </a:lnTo>
                    <a:lnTo>
                      <a:pt x="173518" y="170958"/>
                    </a:lnTo>
                    <a:lnTo>
                      <a:pt x="175183" y="170884"/>
                    </a:lnTo>
                    <a:lnTo>
                      <a:pt x="192706" y="170884"/>
                    </a:lnTo>
                    <a:lnTo>
                      <a:pt x="193695" y="170790"/>
                    </a:lnTo>
                    <a:lnTo>
                      <a:pt x="201444" y="170445"/>
                    </a:lnTo>
                    <a:lnTo>
                      <a:pt x="205894" y="170141"/>
                    </a:lnTo>
                    <a:lnTo>
                      <a:pt x="207265" y="170130"/>
                    </a:lnTo>
                    <a:lnTo>
                      <a:pt x="210082" y="169890"/>
                    </a:lnTo>
                    <a:lnTo>
                      <a:pt x="211517" y="169670"/>
                    </a:lnTo>
                    <a:lnTo>
                      <a:pt x="216040" y="169230"/>
                    </a:lnTo>
                    <a:lnTo>
                      <a:pt x="219097" y="168884"/>
                    </a:lnTo>
                    <a:lnTo>
                      <a:pt x="223558" y="168319"/>
                    </a:lnTo>
                    <a:lnTo>
                      <a:pt x="224982" y="168225"/>
                    </a:lnTo>
                    <a:lnTo>
                      <a:pt x="227726" y="167837"/>
                    </a:lnTo>
                    <a:lnTo>
                      <a:pt x="229003" y="167544"/>
                    </a:lnTo>
                    <a:lnTo>
                      <a:pt x="233568" y="166832"/>
                    </a:lnTo>
                    <a:lnTo>
                      <a:pt x="240008" y="165670"/>
                    </a:lnTo>
                    <a:lnTo>
                      <a:pt x="241505" y="165356"/>
                    </a:lnTo>
                    <a:lnTo>
                      <a:pt x="243055" y="165178"/>
                    </a:lnTo>
                    <a:lnTo>
                      <a:pt x="245589" y="164644"/>
                    </a:lnTo>
                    <a:lnTo>
                      <a:pt x="246584" y="164340"/>
                    </a:lnTo>
                    <a:lnTo>
                      <a:pt x="251453" y="163272"/>
                    </a:lnTo>
                    <a:lnTo>
                      <a:pt x="255201" y="162330"/>
                    </a:lnTo>
                    <a:lnTo>
                      <a:pt x="260510" y="160927"/>
                    </a:lnTo>
                    <a:lnTo>
                      <a:pt x="262122" y="160623"/>
                    </a:lnTo>
                    <a:lnTo>
                      <a:pt x="264206" y="160026"/>
                    </a:lnTo>
                    <a:lnTo>
                      <a:pt x="264698" y="159806"/>
                    </a:lnTo>
                    <a:lnTo>
                      <a:pt x="271986" y="157681"/>
                    </a:lnTo>
                    <a:lnTo>
                      <a:pt x="278562" y="155482"/>
                    </a:lnTo>
                    <a:lnTo>
                      <a:pt x="285221" y="152885"/>
                    </a:lnTo>
                    <a:lnTo>
                      <a:pt x="285567" y="152801"/>
                    </a:lnTo>
                    <a:lnTo>
                      <a:pt x="288739" y="151555"/>
                    </a:lnTo>
                    <a:lnTo>
                      <a:pt x="291559" y="150225"/>
                    </a:lnTo>
                    <a:lnTo>
                      <a:pt x="295755" y="148361"/>
                    </a:lnTo>
                    <a:lnTo>
                      <a:pt x="336005" y="123258"/>
                    </a:lnTo>
                    <a:lnTo>
                      <a:pt x="351296" y="106457"/>
                    </a:lnTo>
                    <a:lnTo>
                      <a:pt x="183339" y="106457"/>
                    </a:lnTo>
                    <a:lnTo>
                      <a:pt x="179989" y="106436"/>
                    </a:lnTo>
                    <a:lnTo>
                      <a:pt x="171350" y="106269"/>
                    </a:lnTo>
                    <a:lnTo>
                      <a:pt x="164586" y="105975"/>
                    </a:lnTo>
                    <a:lnTo>
                      <a:pt x="154188" y="105148"/>
                    </a:lnTo>
                    <a:lnTo>
                      <a:pt x="152011" y="105012"/>
                    </a:lnTo>
                    <a:lnTo>
                      <a:pt x="142828" y="104049"/>
                    </a:lnTo>
                    <a:lnTo>
                      <a:pt x="135875" y="103096"/>
                    </a:lnTo>
                    <a:lnTo>
                      <a:pt x="126713" y="101473"/>
                    </a:lnTo>
                    <a:lnTo>
                      <a:pt x="124451" y="100960"/>
                    </a:lnTo>
                    <a:lnTo>
                      <a:pt x="122158" y="100478"/>
                    </a:lnTo>
                    <a:lnTo>
                      <a:pt x="115341" y="99127"/>
                    </a:lnTo>
                    <a:lnTo>
                      <a:pt x="109572" y="97724"/>
                    </a:lnTo>
                    <a:lnTo>
                      <a:pt x="107195" y="97023"/>
                    </a:lnTo>
                    <a:lnTo>
                      <a:pt x="98462" y="94677"/>
                    </a:lnTo>
                    <a:lnTo>
                      <a:pt x="93593" y="93128"/>
                    </a:lnTo>
                    <a:lnTo>
                      <a:pt x="91855" y="92489"/>
                    </a:lnTo>
                    <a:lnTo>
                      <a:pt x="85196" y="90217"/>
                    </a:lnTo>
                    <a:lnTo>
                      <a:pt x="80400" y="88395"/>
                    </a:lnTo>
                    <a:lnTo>
                      <a:pt x="73961" y="85693"/>
                    </a:lnTo>
                    <a:lnTo>
                      <a:pt x="72201" y="84981"/>
                    </a:lnTo>
                    <a:lnTo>
                      <a:pt x="64495" y="81494"/>
                    </a:lnTo>
                    <a:lnTo>
                      <a:pt x="58673" y="78636"/>
                    </a:lnTo>
                    <a:lnTo>
                      <a:pt x="50715" y="74018"/>
                    </a:lnTo>
                    <a:lnTo>
                      <a:pt x="48527" y="72468"/>
                    </a:lnTo>
                    <a:lnTo>
                      <a:pt x="43993" y="69526"/>
                    </a:lnTo>
                    <a:lnTo>
                      <a:pt x="41721" y="68081"/>
                    </a:lnTo>
                    <a:lnTo>
                      <a:pt x="37836" y="65275"/>
                    </a:lnTo>
                    <a:lnTo>
                      <a:pt x="36203" y="63893"/>
                    </a:lnTo>
                    <a:lnTo>
                      <a:pt x="34506" y="62521"/>
                    </a:lnTo>
                    <a:lnTo>
                      <a:pt x="30674" y="59485"/>
                    </a:lnTo>
                    <a:lnTo>
                      <a:pt x="27836" y="56940"/>
                    </a:lnTo>
                    <a:lnTo>
                      <a:pt x="26894" y="55914"/>
                    </a:lnTo>
                    <a:lnTo>
                      <a:pt x="23062" y="52197"/>
                    </a:lnTo>
                    <a:lnTo>
                      <a:pt x="10025" y="35140"/>
                    </a:lnTo>
                    <a:lnTo>
                      <a:pt x="9146" y="33800"/>
                    </a:lnTo>
                    <a:lnTo>
                      <a:pt x="7397" y="30543"/>
                    </a:lnTo>
                    <a:lnTo>
                      <a:pt x="5094" y="25234"/>
                    </a:lnTo>
                    <a:lnTo>
                      <a:pt x="4392" y="23758"/>
                    </a:lnTo>
                    <a:lnTo>
                      <a:pt x="3191" y="20376"/>
                    </a:lnTo>
                    <a:lnTo>
                      <a:pt x="2769" y="18617"/>
                    </a:lnTo>
                    <a:lnTo>
                      <a:pt x="1869" y="15235"/>
                    </a:lnTo>
                    <a:lnTo>
                      <a:pt x="1397" y="13674"/>
                    </a:lnTo>
                    <a:lnTo>
                      <a:pt x="759" y="10188"/>
                    </a:lnTo>
                    <a:lnTo>
                      <a:pt x="622" y="8251"/>
                    </a:lnTo>
                    <a:lnTo>
                      <a:pt x="277" y="4533"/>
                    </a:lnTo>
                    <a:lnTo>
                      <a:pt x="0" y="2797"/>
                    </a:lnTo>
                    <a:close/>
                  </a:path>
                  <a:path extrusionOk="0" h="171450" w="366395">
                    <a:moveTo>
                      <a:pt x="366182" y="0"/>
                    </a:moveTo>
                    <a:lnTo>
                      <a:pt x="352724" y="40153"/>
                    </a:lnTo>
                    <a:lnTo>
                      <a:pt x="312173" y="75453"/>
                    </a:lnTo>
                    <a:lnTo>
                      <a:pt x="295577" y="83819"/>
                    </a:lnTo>
                    <a:lnTo>
                      <a:pt x="287891" y="87243"/>
                    </a:lnTo>
                    <a:lnTo>
                      <a:pt x="278363" y="90960"/>
                    </a:lnTo>
                    <a:lnTo>
                      <a:pt x="271787" y="93138"/>
                    </a:lnTo>
                    <a:lnTo>
                      <a:pt x="262991" y="95714"/>
                    </a:lnTo>
                    <a:lnTo>
                      <a:pt x="260876" y="96237"/>
                    </a:lnTo>
                    <a:lnTo>
                      <a:pt x="255023" y="97787"/>
                    </a:lnTo>
                    <a:lnTo>
                      <a:pt x="215778" y="104695"/>
                    </a:lnTo>
                    <a:lnTo>
                      <a:pt x="204334" y="105682"/>
                    </a:lnTo>
                    <a:lnTo>
                      <a:pt x="201255" y="105913"/>
                    </a:lnTo>
                    <a:lnTo>
                      <a:pt x="192271" y="106300"/>
                    </a:lnTo>
                    <a:lnTo>
                      <a:pt x="189486" y="106384"/>
                    </a:lnTo>
                    <a:lnTo>
                      <a:pt x="183339" y="106457"/>
                    </a:lnTo>
                    <a:lnTo>
                      <a:pt x="351296" y="106457"/>
                    </a:lnTo>
                    <a:lnTo>
                      <a:pt x="352904" y="104687"/>
                    </a:lnTo>
                    <a:lnTo>
                      <a:pt x="363017" y="84919"/>
                    </a:lnTo>
                    <a:lnTo>
                      <a:pt x="366230" y="65275"/>
                    </a:lnTo>
                    <a:lnTo>
                      <a:pt x="366182" y="0"/>
                    </a:lnTo>
                    <a:close/>
                  </a:path>
                </a:pathLst>
              </a:custGeom>
              <a:solidFill>
                <a:srgbClr val="55AB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6" name="Google Shape;226;p23"/>
              <p:cNvSpPr/>
              <p:nvPr/>
            </p:nvSpPr>
            <p:spPr>
              <a:xfrm>
                <a:off x="8217289" y="7750044"/>
                <a:ext cx="362584" cy="212725"/>
              </a:xfrm>
              <a:custGeom>
                <a:rect b="b" l="l" r="r" t="t"/>
                <a:pathLst>
                  <a:path extrusionOk="0" h="212725" w="362584">
                    <a:moveTo>
                      <a:pt x="181614" y="0"/>
                    </a:moveTo>
                    <a:lnTo>
                      <a:pt x="135150" y="3437"/>
                    </a:lnTo>
                    <a:lnTo>
                      <a:pt x="91117" y="13776"/>
                    </a:lnTo>
                    <a:lnTo>
                      <a:pt x="51989" y="31019"/>
                    </a:lnTo>
                    <a:lnTo>
                      <a:pt x="17503" y="58556"/>
                    </a:lnTo>
                    <a:lnTo>
                      <a:pt x="0" y="122268"/>
                    </a:lnTo>
                    <a:lnTo>
                      <a:pt x="16991" y="153499"/>
                    </a:lnTo>
                    <a:lnTo>
                      <a:pt x="51151" y="181015"/>
                    </a:lnTo>
                    <a:lnTo>
                      <a:pt x="90108" y="198288"/>
                    </a:lnTo>
                    <a:lnTo>
                      <a:pt x="134032" y="208651"/>
                    </a:lnTo>
                    <a:lnTo>
                      <a:pt x="180457" y="212106"/>
                    </a:lnTo>
                    <a:lnTo>
                      <a:pt x="226922" y="208651"/>
                    </a:lnTo>
                    <a:lnTo>
                      <a:pt x="270963" y="198288"/>
                    </a:lnTo>
                    <a:lnTo>
                      <a:pt x="310117" y="181015"/>
                    </a:lnTo>
                    <a:lnTo>
                      <a:pt x="344572" y="153504"/>
                    </a:lnTo>
                    <a:lnTo>
                      <a:pt x="362062" y="89833"/>
                    </a:lnTo>
                    <a:lnTo>
                      <a:pt x="345061" y="58608"/>
                    </a:lnTo>
                    <a:lnTo>
                      <a:pt x="310871" y="31082"/>
                    </a:lnTo>
                    <a:lnTo>
                      <a:pt x="271947" y="13824"/>
                    </a:lnTo>
                    <a:lnTo>
                      <a:pt x="228038" y="3462"/>
                    </a:lnTo>
                    <a:lnTo>
                      <a:pt x="181614" y="0"/>
                    </a:lnTo>
                    <a:close/>
                  </a:path>
                </a:pathLst>
              </a:custGeom>
              <a:solidFill>
                <a:srgbClr val="9FCC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7" name="Google Shape;227;p23"/>
              <p:cNvSpPr/>
              <p:nvPr/>
            </p:nvSpPr>
            <p:spPr>
              <a:xfrm>
                <a:off x="7501410" y="7166296"/>
                <a:ext cx="882650" cy="1049654"/>
              </a:xfrm>
              <a:custGeom>
                <a:rect b="b" l="l" r="r" t="t"/>
                <a:pathLst>
                  <a:path extrusionOk="0" h="1049654" w="882650">
                    <a:moveTo>
                      <a:pt x="0" y="0"/>
                    </a:moveTo>
                    <a:lnTo>
                      <a:pt x="1528" y="537805"/>
                    </a:lnTo>
                    <a:lnTo>
                      <a:pt x="882287" y="1049632"/>
                    </a:lnTo>
                    <a:lnTo>
                      <a:pt x="880758" y="511837"/>
                    </a:lnTo>
                    <a:lnTo>
                      <a:pt x="0" y="0"/>
                    </a:lnTo>
                    <a:close/>
                  </a:path>
                </a:pathLst>
              </a:custGeom>
              <a:solidFill>
                <a:srgbClr val="E7E2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8" name="Google Shape;228;p23"/>
              <p:cNvSpPr/>
              <p:nvPr/>
            </p:nvSpPr>
            <p:spPr>
              <a:xfrm>
                <a:off x="8382172" y="7074421"/>
                <a:ext cx="1047750" cy="1141729"/>
              </a:xfrm>
              <a:custGeom>
                <a:rect b="b" l="l" r="r" t="t"/>
                <a:pathLst>
                  <a:path extrusionOk="0" h="1141729" w="1047750">
                    <a:moveTo>
                      <a:pt x="1045654" y="0"/>
                    </a:moveTo>
                    <a:lnTo>
                      <a:pt x="0" y="603719"/>
                    </a:lnTo>
                    <a:lnTo>
                      <a:pt x="1518" y="1141525"/>
                    </a:lnTo>
                    <a:lnTo>
                      <a:pt x="1047182" y="537805"/>
                    </a:lnTo>
                    <a:lnTo>
                      <a:pt x="1045654" y="0"/>
                    </a:lnTo>
                    <a:close/>
                  </a:path>
                </a:pathLst>
              </a:custGeom>
              <a:solidFill>
                <a:srgbClr val="F4F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29" name="Google Shape;229;p23"/>
              <p:cNvSpPr/>
              <p:nvPr/>
            </p:nvSpPr>
            <p:spPr>
              <a:xfrm>
                <a:off x="7501420" y="6562586"/>
                <a:ext cx="1926590" cy="1115695"/>
              </a:xfrm>
              <a:custGeom>
                <a:rect b="b" l="l" r="r" t="t"/>
                <a:pathLst>
                  <a:path extrusionOk="0" h="1115695" w="1926590">
                    <a:moveTo>
                      <a:pt x="1045654" y="0"/>
                    </a:moveTo>
                    <a:lnTo>
                      <a:pt x="0" y="603709"/>
                    </a:lnTo>
                    <a:lnTo>
                      <a:pt x="880748" y="1115547"/>
                    </a:lnTo>
                    <a:lnTo>
                      <a:pt x="1926412" y="511848"/>
                    </a:lnTo>
                    <a:lnTo>
                      <a:pt x="1045654" y="0"/>
                    </a:lnTo>
                    <a:close/>
                  </a:path>
                </a:pathLst>
              </a:custGeom>
              <a:solidFill>
                <a:srgbClr val="CFC9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30" name="Google Shape;230;p23"/>
              <p:cNvPicPr preferRelativeResize="0"/>
              <p:nvPr/>
            </p:nvPicPr>
            <p:blipFill rotWithShape="1">
              <a:blip r:embed="rId10">
                <a:alphaModFix/>
              </a:blip>
              <a:srcRect b="0" l="0" r="0" t="0"/>
              <a:stretch/>
            </p:blipFill>
            <p:spPr>
              <a:xfrm>
                <a:off x="7820887" y="6690575"/>
                <a:ext cx="1266959" cy="798116"/>
              </a:xfrm>
              <a:prstGeom prst="rect">
                <a:avLst/>
              </a:prstGeom>
              <a:noFill/>
              <a:ln>
                <a:noFill/>
              </a:ln>
            </p:spPr>
          </p:pic>
        </p:grpSp>
        <p:sp>
          <p:nvSpPr>
            <p:cNvPr id="231" name="Google Shape;231;p23"/>
            <p:cNvSpPr txBox="1"/>
            <p:nvPr/>
          </p:nvSpPr>
          <p:spPr>
            <a:xfrm rot="-1738755">
              <a:off x="7684065" y="1709169"/>
              <a:ext cx="509605" cy="95604"/>
            </a:xfrm>
            <a:prstGeom prst="rect">
              <a:avLst/>
            </a:prstGeom>
            <a:noFill/>
            <a:ln>
              <a:noFill/>
            </a:ln>
          </p:spPr>
          <p:txBody>
            <a:bodyPr anchorCtr="0" anchor="t" bIns="0" lIns="0" spcFirstLastPara="1" rIns="0" wrap="square" tIns="0">
              <a:spAutoFit/>
            </a:bodyPr>
            <a:lstStyle/>
            <a:p>
              <a:pPr indent="0" lvl="0" marL="0" rtl="0" algn="l">
                <a:lnSpc>
                  <a:spcPct val="101666"/>
                </a:lnSpc>
                <a:spcBef>
                  <a:spcPts val="0"/>
                </a:spcBef>
                <a:spcAft>
                  <a:spcPts val="0"/>
                </a:spcAft>
                <a:buNone/>
              </a:pPr>
              <a:r>
                <a:rPr b="1" i="1" lang="en" sz="728">
                  <a:solidFill>
                    <a:srgbClr val="241B54"/>
                  </a:solidFill>
                  <a:latin typeface="Montserrat"/>
                  <a:ea typeface="Montserrat"/>
                  <a:cs typeface="Montserrat"/>
                  <a:sym typeface="Montserrat"/>
                </a:rPr>
                <a:t>Application</a:t>
              </a:r>
              <a:endParaRPr sz="728">
                <a:latin typeface="Montserrat"/>
                <a:ea typeface="Montserrat"/>
                <a:cs typeface="Montserrat"/>
                <a:sym typeface="Montserrat"/>
              </a:endParaRPr>
            </a:p>
          </p:txBody>
        </p:sp>
        <p:sp>
          <p:nvSpPr>
            <p:cNvPr id="232" name="Google Shape;232;p23"/>
            <p:cNvSpPr txBox="1"/>
            <p:nvPr/>
          </p:nvSpPr>
          <p:spPr>
            <a:xfrm rot="-1741309">
              <a:off x="7658523" y="2328928"/>
              <a:ext cx="560247" cy="95604"/>
            </a:xfrm>
            <a:prstGeom prst="rect">
              <a:avLst/>
            </a:prstGeom>
            <a:noFill/>
            <a:ln>
              <a:noFill/>
            </a:ln>
          </p:spPr>
          <p:txBody>
            <a:bodyPr anchorCtr="0" anchor="t" bIns="0" lIns="0" spcFirstLastPara="1" rIns="0" wrap="square" tIns="0">
              <a:spAutoFit/>
            </a:bodyPr>
            <a:lstStyle/>
            <a:p>
              <a:pPr indent="0" lvl="0" marL="0" rtl="0" algn="l">
                <a:lnSpc>
                  <a:spcPct val="101666"/>
                </a:lnSpc>
                <a:spcBef>
                  <a:spcPts val="0"/>
                </a:spcBef>
                <a:spcAft>
                  <a:spcPts val="0"/>
                </a:spcAft>
                <a:buNone/>
              </a:pPr>
              <a:r>
                <a:rPr b="1" i="1" lang="en" sz="728">
                  <a:solidFill>
                    <a:srgbClr val="241B54"/>
                  </a:solidFill>
                  <a:latin typeface="Montserrat"/>
                  <a:ea typeface="Montserrat"/>
                  <a:cs typeface="Montserrat"/>
                  <a:sym typeface="Montserrat"/>
                </a:rPr>
                <a:t>Connectivity</a:t>
              </a:r>
              <a:endParaRPr sz="728">
                <a:latin typeface="Montserrat"/>
                <a:ea typeface="Montserrat"/>
                <a:cs typeface="Montserrat"/>
                <a:sym typeface="Montserrat"/>
              </a:endParaRPr>
            </a:p>
          </p:txBody>
        </p:sp>
        <p:sp>
          <p:nvSpPr>
            <p:cNvPr id="233" name="Google Shape;233;p23"/>
            <p:cNvSpPr txBox="1"/>
            <p:nvPr/>
          </p:nvSpPr>
          <p:spPr>
            <a:xfrm rot="-1741928">
              <a:off x="7715701" y="2625320"/>
              <a:ext cx="445704" cy="95604"/>
            </a:xfrm>
            <a:prstGeom prst="rect">
              <a:avLst/>
            </a:prstGeom>
            <a:noFill/>
            <a:ln>
              <a:noFill/>
            </a:ln>
          </p:spPr>
          <p:txBody>
            <a:bodyPr anchorCtr="0" anchor="t" bIns="0" lIns="0" spcFirstLastPara="1" rIns="0" wrap="square" tIns="0">
              <a:spAutoFit/>
            </a:bodyPr>
            <a:lstStyle/>
            <a:p>
              <a:pPr indent="0" lvl="0" marL="0" rtl="0" algn="l">
                <a:lnSpc>
                  <a:spcPct val="101666"/>
                </a:lnSpc>
                <a:spcBef>
                  <a:spcPts val="0"/>
                </a:spcBef>
                <a:spcAft>
                  <a:spcPts val="0"/>
                </a:spcAft>
                <a:buNone/>
              </a:pPr>
              <a:r>
                <a:rPr b="1" i="1" lang="en" sz="728">
                  <a:solidFill>
                    <a:srgbClr val="241B54"/>
                  </a:solidFill>
                  <a:latin typeface="Montserrat"/>
                  <a:ea typeface="Montserrat"/>
                  <a:cs typeface="Montserrat"/>
                  <a:sym typeface="Montserrat"/>
                </a:rPr>
                <a:t>Hardware</a:t>
              </a:r>
              <a:endParaRPr sz="728">
                <a:latin typeface="Montserrat"/>
                <a:ea typeface="Montserrat"/>
                <a:cs typeface="Montserrat"/>
                <a:sym typeface="Montserrat"/>
              </a:endParaRPr>
            </a:p>
          </p:txBody>
        </p:sp>
        <p:sp>
          <p:nvSpPr>
            <p:cNvPr id="234" name="Google Shape;234;p23"/>
            <p:cNvSpPr txBox="1"/>
            <p:nvPr/>
          </p:nvSpPr>
          <p:spPr>
            <a:xfrm rot="-1739329">
              <a:off x="7735577" y="1966829"/>
              <a:ext cx="406075" cy="95604"/>
            </a:xfrm>
            <a:prstGeom prst="rect">
              <a:avLst/>
            </a:prstGeom>
            <a:noFill/>
            <a:ln>
              <a:noFill/>
            </a:ln>
          </p:spPr>
          <p:txBody>
            <a:bodyPr anchorCtr="0" anchor="t" bIns="0" lIns="0" spcFirstLastPara="1" rIns="0" wrap="square" tIns="0">
              <a:spAutoFit/>
            </a:bodyPr>
            <a:lstStyle/>
            <a:p>
              <a:pPr indent="0" lvl="0" marL="0" rtl="0" algn="l">
                <a:lnSpc>
                  <a:spcPct val="101666"/>
                </a:lnSpc>
                <a:spcBef>
                  <a:spcPts val="0"/>
                </a:spcBef>
                <a:spcAft>
                  <a:spcPts val="0"/>
                </a:spcAft>
                <a:buNone/>
              </a:pPr>
              <a:r>
                <a:rPr b="1" i="1" lang="en" sz="728">
                  <a:solidFill>
                    <a:srgbClr val="241B54"/>
                  </a:solidFill>
                  <a:latin typeface="Montserrat"/>
                  <a:ea typeface="Montserrat"/>
                  <a:cs typeface="Montserrat"/>
                  <a:sym typeface="Montserrat"/>
                </a:rPr>
                <a:t>Software</a:t>
              </a:r>
              <a:endParaRPr sz="728">
                <a:latin typeface="Montserrat"/>
                <a:ea typeface="Montserrat"/>
                <a:cs typeface="Montserrat"/>
                <a:sym typeface="Montserrat"/>
              </a:endParaRPr>
            </a:p>
          </p:txBody>
        </p:sp>
        <p:sp>
          <p:nvSpPr>
            <p:cNvPr id="235" name="Google Shape;235;p23"/>
            <p:cNvSpPr txBox="1"/>
            <p:nvPr/>
          </p:nvSpPr>
          <p:spPr>
            <a:xfrm rot="-1741196">
              <a:off x="7745895" y="2054273"/>
              <a:ext cx="385270" cy="95604"/>
            </a:xfrm>
            <a:prstGeom prst="rect">
              <a:avLst/>
            </a:prstGeom>
            <a:noFill/>
            <a:ln>
              <a:noFill/>
            </a:ln>
          </p:spPr>
          <p:txBody>
            <a:bodyPr anchorCtr="0" anchor="t" bIns="0" lIns="0" spcFirstLastPara="1" rIns="0" wrap="square" tIns="0">
              <a:spAutoFit/>
            </a:bodyPr>
            <a:lstStyle/>
            <a:p>
              <a:pPr indent="0" lvl="0" marL="0" rtl="0" algn="l">
                <a:lnSpc>
                  <a:spcPct val="101666"/>
                </a:lnSpc>
                <a:spcBef>
                  <a:spcPts val="0"/>
                </a:spcBef>
                <a:spcAft>
                  <a:spcPts val="0"/>
                </a:spcAft>
                <a:buNone/>
              </a:pPr>
              <a:r>
                <a:rPr b="1" i="1" lang="en" sz="728">
                  <a:solidFill>
                    <a:srgbClr val="241B54"/>
                  </a:solidFill>
                  <a:latin typeface="Montserrat"/>
                  <a:ea typeface="Montserrat"/>
                  <a:cs typeface="Montserrat"/>
                  <a:sym typeface="Montserrat"/>
                </a:rPr>
                <a:t>backend</a:t>
              </a:r>
              <a:endParaRPr sz="728">
                <a:latin typeface="Montserrat"/>
                <a:ea typeface="Montserrat"/>
                <a:cs typeface="Montserrat"/>
                <a:sym typeface="Montserrat"/>
              </a:endParaRPr>
            </a:p>
          </p:txBody>
        </p:sp>
        <p:grpSp>
          <p:nvGrpSpPr>
            <p:cNvPr id="236" name="Google Shape;236;p23"/>
            <p:cNvGrpSpPr/>
            <p:nvPr/>
          </p:nvGrpSpPr>
          <p:grpSpPr>
            <a:xfrm>
              <a:off x="5345368" y="2224304"/>
              <a:ext cx="1695813" cy="670471"/>
              <a:chOff x="4298350" y="8509175"/>
              <a:chExt cx="3001439" cy="1186675"/>
            </a:xfrm>
          </p:grpSpPr>
          <p:sp>
            <p:nvSpPr>
              <p:cNvPr id="237" name="Google Shape;237;p23"/>
              <p:cNvSpPr/>
              <p:nvPr/>
            </p:nvSpPr>
            <p:spPr>
              <a:xfrm>
                <a:off x="4803521" y="9349250"/>
                <a:ext cx="299720" cy="173354"/>
              </a:xfrm>
              <a:custGeom>
                <a:rect b="b" l="l" r="r" t="t"/>
                <a:pathLst>
                  <a:path extrusionOk="0" h="173354" w="299720">
                    <a:moveTo>
                      <a:pt x="148246" y="0"/>
                    </a:moveTo>
                    <a:lnTo>
                      <a:pt x="0" y="85620"/>
                    </a:lnTo>
                    <a:lnTo>
                      <a:pt x="151482" y="173115"/>
                    </a:lnTo>
                    <a:lnTo>
                      <a:pt x="299697" y="87515"/>
                    </a:lnTo>
                    <a:lnTo>
                      <a:pt x="234579" y="49841"/>
                    </a:lnTo>
                    <a:lnTo>
                      <a:pt x="148246" y="0"/>
                    </a:lnTo>
                    <a:close/>
                  </a:path>
                </a:pathLst>
              </a:custGeom>
              <a:solidFill>
                <a:srgbClr val="B7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38" name="Google Shape;238;p23"/>
              <p:cNvPicPr preferRelativeResize="0"/>
              <p:nvPr/>
            </p:nvPicPr>
            <p:blipFill rotWithShape="1">
              <a:blip r:embed="rId11">
                <a:alphaModFix/>
              </a:blip>
              <a:srcRect b="0" l="0" r="0" t="0"/>
              <a:stretch/>
            </p:blipFill>
            <p:spPr>
              <a:xfrm>
                <a:off x="4803529" y="9434864"/>
                <a:ext cx="299687" cy="260484"/>
              </a:xfrm>
              <a:prstGeom prst="rect">
                <a:avLst/>
              </a:prstGeom>
              <a:noFill/>
              <a:ln>
                <a:noFill/>
              </a:ln>
            </p:spPr>
          </p:pic>
          <p:sp>
            <p:nvSpPr>
              <p:cNvPr id="239" name="Google Shape;239;p23"/>
              <p:cNvSpPr/>
              <p:nvPr/>
            </p:nvSpPr>
            <p:spPr>
              <a:xfrm>
                <a:off x="4803521" y="9349250"/>
                <a:ext cx="300354" cy="173354"/>
              </a:xfrm>
              <a:custGeom>
                <a:rect b="b" l="l" r="r" t="t"/>
                <a:pathLst>
                  <a:path extrusionOk="0" h="173354" w="300354">
                    <a:moveTo>
                      <a:pt x="234579" y="49841"/>
                    </a:moveTo>
                    <a:lnTo>
                      <a:pt x="208276" y="34679"/>
                    </a:lnTo>
                    <a:lnTo>
                      <a:pt x="148246" y="0"/>
                    </a:lnTo>
                    <a:lnTo>
                      <a:pt x="0" y="85620"/>
                    </a:lnTo>
                    <a:lnTo>
                      <a:pt x="60134" y="120341"/>
                    </a:lnTo>
                    <a:lnTo>
                      <a:pt x="86321" y="135493"/>
                    </a:lnTo>
                    <a:lnTo>
                      <a:pt x="151482" y="173115"/>
                    </a:lnTo>
                    <a:lnTo>
                      <a:pt x="299697" y="87515"/>
                    </a:lnTo>
                    <a:lnTo>
                      <a:pt x="234579" y="49841"/>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0" name="Google Shape;240;p23"/>
              <p:cNvSpPr/>
              <p:nvPr/>
            </p:nvSpPr>
            <p:spPr>
              <a:xfrm>
                <a:off x="4803516" y="9434866"/>
                <a:ext cx="299720" cy="260984"/>
              </a:xfrm>
              <a:custGeom>
                <a:rect b="b" l="l" r="r" t="t"/>
                <a:pathLst>
                  <a:path extrusionOk="0" h="260984" w="299720">
                    <a:moveTo>
                      <a:pt x="151492" y="87463"/>
                    </a:moveTo>
                    <a:lnTo>
                      <a:pt x="151492" y="260484"/>
                    </a:lnTo>
                    <a:lnTo>
                      <a:pt x="0" y="173711"/>
                    </a:lnTo>
                    <a:lnTo>
                      <a:pt x="0" y="0"/>
                    </a:lnTo>
                    <a:lnTo>
                      <a:pt x="60134" y="34731"/>
                    </a:lnTo>
                    <a:lnTo>
                      <a:pt x="86468" y="49893"/>
                    </a:lnTo>
                    <a:lnTo>
                      <a:pt x="151492" y="87463"/>
                    </a:lnTo>
                    <a:close/>
                  </a:path>
                  <a:path extrusionOk="0" h="260984" w="299720">
                    <a:moveTo>
                      <a:pt x="151492" y="87463"/>
                    </a:moveTo>
                    <a:lnTo>
                      <a:pt x="151492" y="260452"/>
                    </a:lnTo>
                    <a:lnTo>
                      <a:pt x="299666" y="175418"/>
                    </a:lnTo>
                    <a:lnTo>
                      <a:pt x="299666" y="1874"/>
                    </a:lnTo>
                    <a:lnTo>
                      <a:pt x="151492" y="87463"/>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1" name="Google Shape;241;p23"/>
              <p:cNvSpPr/>
              <p:nvPr/>
            </p:nvSpPr>
            <p:spPr>
              <a:xfrm>
                <a:off x="5250140" y="9349250"/>
                <a:ext cx="299720" cy="173354"/>
              </a:xfrm>
              <a:custGeom>
                <a:rect b="b" l="l" r="r" t="t"/>
                <a:pathLst>
                  <a:path extrusionOk="0" h="173354" w="299720">
                    <a:moveTo>
                      <a:pt x="148246" y="0"/>
                    </a:moveTo>
                    <a:lnTo>
                      <a:pt x="0" y="85620"/>
                    </a:lnTo>
                    <a:lnTo>
                      <a:pt x="151482" y="173115"/>
                    </a:lnTo>
                    <a:lnTo>
                      <a:pt x="299687" y="87515"/>
                    </a:lnTo>
                    <a:lnTo>
                      <a:pt x="234568" y="49841"/>
                    </a:lnTo>
                    <a:lnTo>
                      <a:pt x="148246" y="0"/>
                    </a:lnTo>
                    <a:close/>
                  </a:path>
                </a:pathLst>
              </a:custGeom>
              <a:solidFill>
                <a:srgbClr val="B7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42" name="Google Shape;242;p23"/>
              <p:cNvPicPr preferRelativeResize="0"/>
              <p:nvPr/>
            </p:nvPicPr>
            <p:blipFill rotWithShape="1">
              <a:blip r:embed="rId12">
                <a:alphaModFix/>
              </a:blip>
              <a:srcRect b="0" l="0" r="0" t="0"/>
              <a:stretch/>
            </p:blipFill>
            <p:spPr>
              <a:xfrm>
                <a:off x="5250133" y="9434864"/>
                <a:ext cx="299697" cy="260484"/>
              </a:xfrm>
              <a:prstGeom prst="rect">
                <a:avLst/>
              </a:prstGeom>
              <a:noFill/>
              <a:ln>
                <a:noFill/>
              </a:ln>
            </p:spPr>
          </p:pic>
          <p:sp>
            <p:nvSpPr>
              <p:cNvPr id="243" name="Google Shape;243;p23"/>
              <p:cNvSpPr/>
              <p:nvPr/>
            </p:nvSpPr>
            <p:spPr>
              <a:xfrm>
                <a:off x="5250140" y="9349250"/>
                <a:ext cx="300354" cy="173354"/>
              </a:xfrm>
              <a:custGeom>
                <a:rect b="b" l="l" r="r" t="t"/>
                <a:pathLst>
                  <a:path extrusionOk="0" h="173354" w="300354">
                    <a:moveTo>
                      <a:pt x="234568" y="49841"/>
                    </a:moveTo>
                    <a:lnTo>
                      <a:pt x="208276" y="34679"/>
                    </a:lnTo>
                    <a:lnTo>
                      <a:pt x="148246" y="0"/>
                    </a:lnTo>
                    <a:lnTo>
                      <a:pt x="0" y="85620"/>
                    </a:lnTo>
                    <a:lnTo>
                      <a:pt x="60134" y="120341"/>
                    </a:lnTo>
                    <a:lnTo>
                      <a:pt x="86311" y="135493"/>
                    </a:lnTo>
                    <a:lnTo>
                      <a:pt x="151482" y="173115"/>
                    </a:lnTo>
                    <a:lnTo>
                      <a:pt x="299687" y="87515"/>
                    </a:lnTo>
                    <a:lnTo>
                      <a:pt x="234568" y="49841"/>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4" name="Google Shape;244;p23"/>
              <p:cNvSpPr/>
              <p:nvPr/>
            </p:nvSpPr>
            <p:spPr>
              <a:xfrm>
                <a:off x="5250124" y="9434866"/>
                <a:ext cx="299720" cy="260984"/>
              </a:xfrm>
              <a:custGeom>
                <a:rect b="b" l="l" r="r" t="t"/>
                <a:pathLst>
                  <a:path extrusionOk="0" h="260984" w="299720">
                    <a:moveTo>
                      <a:pt x="151492" y="87463"/>
                    </a:moveTo>
                    <a:lnTo>
                      <a:pt x="151492" y="260484"/>
                    </a:lnTo>
                    <a:lnTo>
                      <a:pt x="0" y="173711"/>
                    </a:lnTo>
                    <a:lnTo>
                      <a:pt x="0" y="0"/>
                    </a:lnTo>
                    <a:lnTo>
                      <a:pt x="60144" y="34731"/>
                    </a:lnTo>
                    <a:lnTo>
                      <a:pt x="86468" y="49893"/>
                    </a:lnTo>
                    <a:lnTo>
                      <a:pt x="151492" y="87463"/>
                    </a:lnTo>
                    <a:close/>
                  </a:path>
                  <a:path extrusionOk="0" h="260984" w="299720">
                    <a:moveTo>
                      <a:pt x="151492" y="87463"/>
                    </a:moveTo>
                    <a:lnTo>
                      <a:pt x="151492" y="260452"/>
                    </a:lnTo>
                    <a:lnTo>
                      <a:pt x="299666" y="175418"/>
                    </a:lnTo>
                    <a:lnTo>
                      <a:pt x="299666" y="1874"/>
                    </a:lnTo>
                    <a:lnTo>
                      <a:pt x="151492" y="87463"/>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5" name="Google Shape;245;p23"/>
              <p:cNvSpPr/>
              <p:nvPr/>
            </p:nvSpPr>
            <p:spPr>
              <a:xfrm>
                <a:off x="5696748" y="9349250"/>
                <a:ext cx="299720" cy="173354"/>
              </a:xfrm>
              <a:custGeom>
                <a:rect b="b" l="l" r="r" t="t"/>
                <a:pathLst>
                  <a:path extrusionOk="0" h="173354" w="299720">
                    <a:moveTo>
                      <a:pt x="148246" y="0"/>
                    </a:moveTo>
                    <a:lnTo>
                      <a:pt x="0" y="85620"/>
                    </a:lnTo>
                    <a:lnTo>
                      <a:pt x="151482" y="173115"/>
                    </a:lnTo>
                    <a:lnTo>
                      <a:pt x="299697" y="87515"/>
                    </a:lnTo>
                    <a:lnTo>
                      <a:pt x="234579" y="49841"/>
                    </a:lnTo>
                    <a:lnTo>
                      <a:pt x="148246" y="0"/>
                    </a:lnTo>
                    <a:close/>
                  </a:path>
                </a:pathLst>
              </a:custGeom>
              <a:solidFill>
                <a:srgbClr val="B7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46" name="Google Shape;246;p23"/>
              <p:cNvPicPr preferRelativeResize="0"/>
              <p:nvPr/>
            </p:nvPicPr>
            <p:blipFill rotWithShape="1">
              <a:blip r:embed="rId13">
                <a:alphaModFix/>
              </a:blip>
              <a:srcRect b="0" l="0" r="0" t="0"/>
              <a:stretch/>
            </p:blipFill>
            <p:spPr>
              <a:xfrm>
                <a:off x="5696737" y="9434864"/>
                <a:ext cx="299687" cy="260484"/>
              </a:xfrm>
              <a:prstGeom prst="rect">
                <a:avLst/>
              </a:prstGeom>
              <a:noFill/>
              <a:ln>
                <a:noFill/>
              </a:ln>
            </p:spPr>
          </p:pic>
          <p:sp>
            <p:nvSpPr>
              <p:cNvPr id="247" name="Google Shape;247;p23"/>
              <p:cNvSpPr/>
              <p:nvPr/>
            </p:nvSpPr>
            <p:spPr>
              <a:xfrm>
                <a:off x="5696748" y="9349250"/>
                <a:ext cx="300354" cy="173354"/>
              </a:xfrm>
              <a:custGeom>
                <a:rect b="b" l="l" r="r" t="t"/>
                <a:pathLst>
                  <a:path extrusionOk="0" h="173354" w="300354">
                    <a:moveTo>
                      <a:pt x="234579" y="49841"/>
                    </a:moveTo>
                    <a:lnTo>
                      <a:pt x="208276" y="34679"/>
                    </a:lnTo>
                    <a:lnTo>
                      <a:pt x="148246" y="0"/>
                    </a:lnTo>
                    <a:lnTo>
                      <a:pt x="0" y="85620"/>
                    </a:lnTo>
                    <a:lnTo>
                      <a:pt x="60134" y="120341"/>
                    </a:lnTo>
                    <a:lnTo>
                      <a:pt x="86311" y="135493"/>
                    </a:lnTo>
                    <a:lnTo>
                      <a:pt x="151482" y="173115"/>
                    </a:lnTo>
                    <a:lnTo>
                      <a:pt x="299697" y="87515"/>
                    </a:lnTo>
                    <a:lnTo>
                      <a:pt x="234579" y="49841"/>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8" name="Google Shape;248;p23"/>
              <p:cNvSpPr/>
              <p:nvPr/>
            </p:nvSpPr>
            <p:spPr>
              <a:xfrm>
                <a:off x="5696741" y="9434866"/>
                <a:ext cx="299720" cy="260984"/>
              </a:xfrm>
              <a:custGeom>
                <a:rect b="b" l="l" r="r" t="t"/>
                <a:pathLst>
                  <a:path extrusionOk="0" h="260984" w="299720">
                    <a:moveTo>
                      <a:pt x="151492" y="87463"/>
                    </a:moveTo>
                    <a:lnTo>
                      <a:pt x="151492" y="260484"/>
                    </a:lnTo>
                    <a:lnTo>
                      <a:pt x="0" y="173711"/>
                    </a:lnTo>
                    <a:lnTo>
                      <a:pt x="0" y="0"/>
                    </a:lnTo>
                    <a:lnTo>
                      <a:pt x="60134" y="34731"/>
                    </a:lnTo>
                    <a:lnTo>
                      <a:pt x="86468" y="49893"/>
                    </a:lnTo>
                    <a:lnTo>
                      <a:pt x="151492" y="87463"/>
                    </a:lnTo>
                    <a:close/>
                  </a:path>
                  <a:path extrusionOk="0" h="260984" w="299720">
                    <a:moveTo>
                      <a:pt x="151492" y="87463"/>
                    </a:moveTo>
                    <a:lnTo>
                      <a:pt x="151492" y="260452"/>
                    </a:lnTo>
                    <a:lnTo>
                      <a:pt x="299666" y="175418"/>
                    </a:lnTo>
                    <a:lnTo>
                      <a:pt x="299666" y="1874"/>
                    </a:lnTo>
                    <a:lnTo>
                      <a:pt x="151492" y="87463"/>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49" name="Google Shape;249;p23"/>
              <p:cNvSpPr/>
              <p:nvPr/>
            </p:nvSpPr>
            <p:spPr>
              <a:xfrm>
                <a:off x="6143355" y="9349250"/>
                <a:ext cx="299720" cy="173354"/>
              </a:xfrm>
              <a:custGeom>
                <a:rect b="b" l="l" r="r" t="t"/>
                <a:pathLst>
                  <a:path extrusionOk="0" h="173354" w="299720">
                    <a:moveTo>
                      <a:pt x="148257" y="0"/>
                    </a:moveTo>
                    <a:lnTo>
                      <a:pt x="0" y="85620"/>
                    </a:lnTo>
                    <a:lnTo>
                      <a:pt x="151492" y="173115"/>
                    </a:lnTo>
                    <a:lnTo>
                      <a:pt x="299697" y="87515"/>
                    </a:lnTo>
                    <a:lnTo>
                      <a:pt x="234579" y="49841"/>
                    </a:lnTo>
                    <a:lnTo>
                      <a:pt x="148257" y="0"/>
                    </a:lnTo>
                    <a:close/>
                  </a:path>
                </a:pathLst>
              </a:custGeom>
              <a:solidFill>
                <a:srgbClr val="B7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50" name="Google Shape;250;p23"/>
              <p:cNvPicPr preferRelativeResize="0"/>
              <p:nvPr/>
            </p:nvPicPr>
            <p:blipFill rotWithShape="1">
              <a:blip r:embed="rId14">
                <a:alphaModFix/>
              </a:blip>
              <a:srcRect b="0" l="0" r="0" t="0"/>
              <a:stretch/>
            </p:blipFill>
            <p:spPr>
              <a:xfrm>
                <a:off x="6143352" y="9434864"/>
                <a:ext cx="299686" cy="260484"/>
              </a:xfrm>
              <a:prstGeom prst="rect">
                <a:avLst/>
              </a:prstGeom>
              <a:noFill/>
              <a:ln>
                <a:noFill/>
              </a:ln>
            </p:spPr>
          </p:pic>
          <p:sp>
            <p:nvSpPr>
              <p:cNvPr id="251" name="Google Shape;251;p23"/>
              <p:cNvSpPr/>
              <p:nvPr/>
            </p:nvSpPr>
            <p:spPr>
              <a:xfrm>
                <a:off x="6143355" y="9349250"/>
                <a:ext cx="300354" cy="173354"/>
              </a:xfrm>
              <a:custGeom>
                <a:rect b="b" l="l" r="r" t="t"/>
                <a:pathLst>
                  <a:path extrusionOk="0" h="173354" w="300354">
                    <a:moveTo>
                      <a:pt x="234579" y="49841"/>
                    </a:moveTo>
                    <a:lnTo>
                      <a:pt x="208286" y="34679"/>
                    </a:lnTo>
                    <a:lnTo>
                      <a:pt x="148257" y="0"/>
                    </a:lnTo>
                    <a:lnTo>
                      <a:pt x="0" y="85620"/>
                    </a:lnTo>
                    <a:lnTo>
                      <a:pt x="60144" y="120341"/>
                    </a:lnTo>
                    <a:lnTo>
                      <a:pt x="86321" y="135493"/>
                    </a:lnTo>
                    <a:lnTo>
                      <a:pt x="151492" y="173115"/>
                    </a:lnTo>
                    <a:lnTo>
                      <a:pt x="299697" y="87515"/>
                    </a:lnTo>
                    <a:lnTo>
                      <a:pt x="234579" y="49841"/>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52" name="Google Shape;252;p23"/>
              <p:cNvSpPr/>
              <p:nvPr/>
            </p:nvSpPr>
            <p:spPr>
              <a:xfrm>
                <a:off x="6143350" y="9434866"/>
                <a:ext cx="299720" cy="260984"/>
              </a:xfrm>
              <a:custGeom>
                <a:rect b="b" l="l" r="r" t="t"/>
                <a:pathLst>
                  <a:path extrusionOk="0" h="260984" w="299720">
                    <a:moveTo>
                      <a:pt x="151492" y="87463"/>
                    </a:moveTo>
                    <a:lnTo>
                      <a:pt x="151492" y="260484"/>
                    </a:lnTo>
                    <a:lnTo>
                      <a:pt x="0" y="173711"/>
                    </a:lnTo>
                    <a:lnTo>
                      <a:pt x="0" y="0"/>
                    </a:lnTo>
                    <a:lnTo>
                      <a:pt x="60134" y="34731"/>
                    </a:lnTo>
                    <a:lnTo>
                      <a:pt x="86468" y="49893"/>
                    </a:lnTo>
                    <a:lnTo>
                      <a:pt x="151492" y="87463"/>
                    </a:lnTo>
                    <a:close/>
                  </a:path>
                  <a:path extrusionOk="0" h="260984" w="299720">
                    <a:moveTo>
                      <a:pt x="151492" y="87463"/>
                    </a:moveTo>
                    <a:lnTo>
                      <a:pt x="151492" y="260452"/>
                    </a:lnTo>
                    <a:lnTo>
                      <a:pt x="299676" y="175418"/>
                    </a:lnTo>
                    <a:lnTo>
                      <a:pt x="299676" y="1874"/>
                    </a:lnTo>
                    <a:lnTo>
                      <a:pt x="151492" y="87463"/>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53" name="Google Shape;253;p23"/>
              <p:cNvSpPr/>
              <p:nvPr/>
            </p:nvSpPr>
            <p:spPr>
              <a:xfrm>
                <a:off x="6589974" y="9349250"/>
                <a:ext cx="299720" cy="173354"/>
              </a:xfrm>
              <a:custGeom>
                <a:rect b="b" l="l" r="r" t="t"/>
                <a:pathLst>
                  <a:path extrusionOk="0" h="173354" w="299720">
                    <a:moveTo>
                      <a:pt x="148246" y="0"/>
                    </a:moveTo>
                    <a:lnTo>
                      <a:pt x="0" y="85620"/>
                    </a:lnTo>
                    <a:lnTo>
                      <a:pt x="151482" y="173115"/>
                    </a:lnTo>
                    <a:lnTo>
                      <a:pt x="299697" y="87515"/>
                    </a:lnTo>
                    <a:lnTo>
                      <a:pt x="234568" y="49841"/>
                    </a:lnTo>
                    <a:lnTo>
                      <a:pt x="148246" y="0"/>
                    </a:lnTo>
                    <a:close/>
                  </a:path>
                </a:pathLst>
              </a:custGeom>
              <a:solidFill>
                <a:srgbClr val="B7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54" name="Google Shape;254;p23"/>
              <p:cNvPicPr preferRelativeResize="0"/>
              <p:nvPr/>
            </p:nvPicPr>
            <p:blipFill rotWithShape="1">
              <a:blip r:embed="rId15">
                <a:alphaModFix/>
              </a:blip>
              <a:srcRect b="0" l="0" r="0" t="0"/>
              <a:stretch/>
            </p:blipFill>
            <p:spPr>
              <a:xfrm>
                <a:off x="6589956" y="9434864"/>
                <a:ext cx="299708" cy="260484"/>
              </a:xfrm>
              <a:prstGeom prst="rect">
                <a:avLst/>
              </a:prstGeom>
              <a:noFill/>
              <a:ln>
                <a:noFill/>
              </a:ln>
            </p:spPr>
          </p:pic>
          <p:sp>
            <p:nvSpPr>
              <p:cNvPr id="255" name="Google Shape;255;p23"/>
              <p:cNvSpPr/>
              <p:nvPr/>
            </p:nvSpPr>
            <p:spPr>
              <a:xfrm>
                <a:off x="6589974" y="9349250"/>
                <a:ext cx="300354" cy="173354"/>
              </a:xfrm>
              <a:custGeom>
                <a:rect b="b" l="l" r="r" t="t"/>
                <a:pathLst>
                  <a:path extrusionOk="0" h="173354" w="300354">
                    <a:moveTo>
                      <a:pt x="234568" y="49841"/>
                    </a:moveTo>
                    <a:lnTo>
                      <a:pt x="208276" y="34679"/>
                    </a:lnTo>
                    <a:lnTo>
                      <a:pt x="148246" y="0"/>
                    </a:lnTo>
                    <a:lnTo>
                      <a:pt x="0" y="85620"/>
                    </a:lnTo>
                    <a:lnTo>
                      <a:pt x="60134" y="120341"/>
                    </a:lnTo>
                    <a:lnTo>
                      <a:pt x="86311" y="135493"/>
                    </a:lnTo>
                    <a:lnTo>
                      <a:pt x="151482" y="173115"/>
                    </a:lnTo>
                    <a:lnTo>
                      <a:pt x="299697" y="87515"/>
                    </a:lnTo>
                    <a:lnTo>
                      <a:pt x="234568" y="49841"/>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56" name="Google Shape;256;p23"/>
              <p:cNvSpPr/>
              <p:nvPr/>
            </p:nvSpPr>
            <p:spPr>
              <a:xfrm>
                <a:off x="6589968" y="9434866"/>
                <a:ext cx="299720" cy="260984"/>
              </a:xfrm>
              <a:custGeom>
                <a:rect b="b" l="l" r="r" t="t"/>
                <a:pathLst>
                  <a:path extrusionOk="0" h="260984" w="299720">
                    <a:moveTo>
                      <a:pt x="151492" y="87463"/>
                    </a:moveTo>
                    <a:lnTo>
                      <a:pt x="151492" y="260484"/>
                    </a:lnTo>
                    <a:lnTo>
                      <a:pt x="0" y="173711"/>
                    </a:lnTo>
                    <a:lnTo>
                      <a:pt x="0" y="0"/>
                    </a:lnTo>
                    <a:lnTo>
                      <a:pt x="60134" y="34731"/>
                    </a:lnTo>
                    <a:lnTo>
                      <a:pt x="86468" y="49893"/>
                    </a:lnTo>
                    <a:lnTo>
                      <a:pt x="151492" y="87463"/>
                    </a:lnTo>
                    <a:close/>
                  </a:path>
                  <a:path extrusionOk="0" h="260984" w="299720">
                    <a:moveTo>
                      <a:pt x="151492" y="87463"/>
                    </a:moveTo>
                    <a:lnTo>
                      <a:pt x="151492" y="260452"/>
                    </a:lnTo>
                    <a:lnTo>
                      <a:pt x="299666" y="175418"/>
                    </a:lnTo>
                    <a:lnTo>
                      <a:pt x="299666" y="1874"/>
                    </a:lnTo>
                    <a:lnTo>
                      <a:pt x="151492" y="87463"/>
                    </a:lnTo>
                    <a:close/>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57" name="Google Shape;257;p23"/>
              <p:cNvPicPr preferRelativeResize="0"/>
              <p:nvPr/>
            </p:nvPicPr>
            <p:blipFill rotWithShape="1">
              <a:blip r:embed="rId16">
                <a:alphaModFix/>
              </a:blip>
              <a:srcRect b="0" l="0" r="0" t="0"/>
              <a:stretch/>
            </p:blipFill>
            <p:spPr>
              <a:xfrm>
                <a:off x="5290571" y="8939800"/>
                <a:ext cx="135629" cy="135629"/>
              </a:xfrm>
              <a:prstGeom prst="rect">
                <a:avLst/>
              </a:prstGeom>
              <a:noFill/>
              <a:ln>
                <a:noFill/>
              </a:ln>
            </p:spPr>
          </p:pic>
          <p:pic>
            <p:nvPicPr>
              <p:cNvPr id="258" name="Google Shape;258;p23"/>
              <p:cNvPicPr preferRelativeResize="0"/>
              <p:nvPr/>
            </p:nvPicPr>
            <p:blipFill rotWithShape="1">
              <a:blip r:embed="rId17">
                <a:alphaModFix/>
              </a:blip>
              <a:srcRect b="0" l="0" r="0" t="0"/>
              <a:stretch/>
            </p:blipFill>
            <p:spPr>
              <a:xfrm>
                <a:off x="6132671" y="8560974"/>
                <a:ext cx="135608" cy="135608"/>
              </a:xfrm>
              <a:prstGeom prst="rect">
                <a:avLst/>
              </a:prstGeom>
              <a:noFill/>
              <a:ln>
                <a:noFill/>
              </a:ln>
            </p:spPr>
          </p:pic>
          <p:pic>
            <p:nvPicPr>
              <p:cNvPr id="259" name="Google Shape;259;p23"/>
              <p:cNvPicPr preferRelativeResize="0"/>
              <p:nvPr/>
            </p:nvPicPr>
            <p:blipFill rotWithShape="1">
              <a:blip r:embed="rId18">
                <a:alphaModFix/>
              </a:blip>
              <a:srcRect b="0" l="0" r="0" t="0"/>
              <a:stretch/>
            </p:blipFill>
            <p:spPr>
              <a:xfrm>
                <a:off x="5182313" y="8628773"/>
                <a:ext cx="135629" cy="135629"/>
              </a:xfrm>
              <a:prstGeom prst="rect">
                <a:avLst/>
              </a:prstGeom>
              <a:noFill/>
              <a:ln>
                <a:noFill/>
              </a:ln>
            </p:spPr>
          </p:pic>
          <p:pic>
            <p:nvPicPr>
              <p:cNvPr id="260" name="Google Shape;260;p23"/>
              <p:cNvPicPr preferRelativeResize="0"/>
              <p:nvPr/>
            </p:nvPicPr>
            <p:blipFill rotWithShape="1">
              <a:blip r:embed="rId19">
                <a:alphaModFix/>
              </a:blip>
              <a:srcRect b="0" l="0" r="0" t="0"/>
              <a:stretch/>
            </p:blipFill>
            <p:spPr>
              <a:xfrm>
                <a:off x="4767163" y="8882734"/>
                <a:ext cx="135608" cy="135618"/>
              </a:xfrm>
              <a:prstGeom prst="rect">
                <a:avLst/>
              </a:prstGeom>
              <a:noFill/>
              <a:ln>
                <a:noFill/>
              </a:ln>
            </p:spPr>
          </p:pic>
          <p:pic>
            <p:nvPicPr>
              <p:cNvPr id="261" name="Google Shape;261;p23"/>
              <p:cNvPicPr preferRelativeResize="0"/>
              <p:nvPr/>
            </p:nvPicPr>
            <p:blipFill rotWithShape="1">
              <a:blip r:embed="rId20">
                <a:alphaModFix/>
              </a:blip>
              <a:srcRect b="0" l="0" r="0" t="0"/>
              <a:stretch/>
            </p:blipFill>
            <p:spPr>
              <a:xfrm>
                <a:off x="4927494" y="8844808"/>
                <a:ext cx="43579" cy="54459"/>
              </a:xfrm>
              <a:prstGeom prst="rect">
                <a:avLst/>
              </a:prstGeom>
              <a:noFill/>
              <a:ln>
                <a:noFill/>
              </a:ln>
            </p:spPr>
          </p:pic>
          <p:pic>
            <p:nvPicPr>
              <p:cNvPr id="262" name="Google Shape;262;p23"/>
              <p:cNvPicPr preferRelativeResize="0"/>
              <p:nvPr/>
            </p:nvPicPr>
            <p:blipFill rotWithShape="1">
              <a:blip r:embed="rId21">
                <a:alphaModFix/>
              </a:blip>
              <a:srcRect b="0" l="0" r="0" t="0"/>
              <a:stretch/>
            </p:blipFill>
            <p:spPr>
              <a:xfrm>
                <a:off x="6467300" y="8695117"/>
                <a:ext cx="210851" cy="172392"/>
              </a:xfrm>
              <a:prstGeom prst="rect">
                <a:avLst/>
              </a:prstGeom>
              <a:noFill/>
              <a:ln>
                <a:noFill/>
              </a:ln>
            </p:spPr>
          </p:pic>
          <p:pic>
            <p:nvPicPr>
              <p:cNvPr id="263" name="Google Shape;263;p23"/>
              <p:cNvPicPr preferRelativeResize="0"/>
              <p:nvPr/>
            </p:nvPicPr>
            <p:blipFill rotWithShape="1">
              <a:blip r:embed="rId22">
                <a:alphaModFix/>
              </a:blip>
              <a:srcRect b="0" l="0" r="0" t="0"/>
              <a:stretch/>
            </p:blipFill>
            <p:spPr>
              <a:xfrm>
                <a:off x="5265357" y="8787344"/>
                <a:ext cx="60490" cy="39946"/>
              </a:xfrm>
              <a:prstGeom prst="rect">
                <a:avLst/>
              </a:prstGeom>
              <a:noFill/>
              <a:ln>
                <a:noFill/>
              </a:ln>
            </p:spPr>
          </p:pic>
          <p:pic>
            <p:nvPicPr>
              <p:cNvPr id="264" name="Google Shape;264;p23"/>
              <p:cNvPicPr preferRelativeResize="0"/>
              <p:nvPr/>
            </p:nvPicPr>
            <p:blipFill rotWithShape="1">
              <a:blip r:embed="rId23">
                <a:alphaModFix/>
              </a:blip>
              <a:srcRect b="0" l="0" r="0" t="0"/>
              <a:stretch/>
            </p:blipFill>
            <p:spPr>
              <a:xfrm>
                <a:off x="5287252" y="8876148"/>
                <a:ext cx="60511" cy="39935"/>
              </a:xfrm>
              <a:prstGeom prst="rect">
                <a:avLst/>
              </a:prstGeom>
              <a:noFill/>
              <a:ln>
                <a:noFill/>
              </a:ln>
            </p:spPr>
          </p:pic>
          <p:pic>
            <p:nvPicPr>
              <p:cNvPr id="265" name="Google Shape;265;p23"/>
              <p:cNvPicPr preferRelativeResize="0"/>
              <p:nvPr/>
            </p:nvPicPr>
            <p:blipFill rotWithShape="1">
              <a:blip r:embed="rId24">
                <a:alphaModFix/>
              </a:blip>
              <a:srcRect b="0" l="0" r="0" t="0"/>
              <a:stretch/>
            </p:blipFill>
            <p:spPr>
              <a:xfrm>
                <a:off x="6217109" y="8715263"/>
                <a:ext cx="58354" cy="41736"/>
              </a:xfrm>
              <a:prstGeom prst="rect">
                <a:avLst/>
              </a:prstGeom>
              <a:noFill/>
              <a:ln>
                <a:noFill/>
              </a:ln>
            </p:spPr>
          </p:pic>
          <p:pic>
            <p:nvPicPr>
              <p:cNvPr id="266" name="Google Shape;266;p23"/>
              <p:cNvPicPr preferRelativeResize="0"/>
              <p:nvPr/>
            </p:nvPicPr>
            <p:blipFill rotWithShape="1">
              <a:blip r:embed="rId25">
                <a:alphaModFix/>
              </a:blip>
              <a:srcRect b="0" l="0" r="0" t="0"/>
              <a:stretch/>
            </p:blipFill>
            <p:spPr>
              <a:xfrm>
                <a:off x="6242322" y="8790475"/>
                <a:ext cx="58364" cy="41736"/>
              </a:xfrm>
              <a:prstGeom prst="rect">
                <a:avLst/>
              </a:prstGeom>
              <a:noFill/>
              <a:ln>
                <a:noFill/>
              </a:ln>
            </p:spPr>
          </p:pic>
          <p:pic>
            <p:nvPicPr>
              <p:cNvPr id="267" name="Google Shape;267;p23"/>
              <p:cNvPicPr preferRelativeResize="0"/>
              <p:nvPr/>
            </p:nvPicPr>
            <p:blipFill rotWithShape="1">
              <a:blip r:embed="rId26">
                <a:alphaModFix/>
              </a:blip>
              <a:srcRect b="0" l="0" r="0" t="0"/>
              <a:stretch/>
            </p:blipFill>
            <p:spPr>
              <a:xfrm>
                <a:off x="6415166" y="8835207"/>
                <a:ext cx="41894" cy="58113"/>
              </a:xfrm>
              <a:prstGeom prst="rect">
                <a:avLst/>
              </a:prstGeom>
              <a:noFill/>
              <a:ln>
                <a:noFill/>
              </a:ln>
            </p:spPr>
          </p:pic>
          <p:pic>
            <p:nvPicPr>
              <p:cNvPr id="268" name="Google Shape;268;p23"/>
              <p:cNvPicPr preferRelativeResize="0"/>
              <p:nvPr/>
            </p:nvPicPr>
            <p:blipFill rotWithShape="1">
              <a:blip r:embed="rId27">
                <a:alphaModFix/>
              </a:blip>
              <a:srcRect b="0" l="0" r="0" t="0"/>
              <a:stretch/>
            </p:blipFill>
            <p:spPr>
              <a:xfrm>
                <a:off x="6297023" y="8635705"/>
                <a:ext cx="41150" cy="59181"/>
              </a:xfrm>
              <a:prstGeom prst="rect">
                <a:avLst/>
              </a:prstGeom>
              <a:noFill/>
              <a:ln>
                <a:noFill/>
              </a:ln>
            </p:spPr>
          </p:pic>
          <p:sp>
            <p:nvSpPr>
              <p:cNvPr id="269" name="Google Shape;269;p23"/>
              <p:cNvSpPr/>
              <p:nvPr/>
            </p:nvSpPr>
            <p:spPr>
              <a:xfrm>
                <a:off x="5265720" y="9124957"/>
                <a:ext cx="90804" cy="114300"/>
              </a:xfrm>
              <a:custGeom>
                <a:rect b="b" l="l" r="r" t="t"/>
                <a:pathLst>
                  <a:path extrusionOk="0" h="114300" w="90804">
                    <a:moveTo>
                      <a:pt x="0" y="0"/>
                    </a:moveTo>
                    <a:lnTo>
                      <a:pt x="90447" y="113776"/>
                    </a:lnTo>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70" name="Google Shape;270;p23"/>
              <p:cNvSpPr/>
              <p:nvPr/>
            </p:nvSpPr>
            <p:spPr>
              <a:xfrm>
                <a:off x="5328648" y="9215646"/>
                <a:ext cx="50164" cy="45084"/>
              </a:xfrm>
              <a:custGeom>
                <a:rect b="b" l="l" r="r" t="t"/>
                <a:pathLst>
                  <a:path extrusionOk="0" h="45084" w="50164">
                    <a:moveTo>
                      <a:pt x="49736" y="0"/>
                    </a:moveTo>
                    <a:lnTo>
                      <a:pt x="0" y="39527"/>
                    </a:lnTo>
                    <a:lnTo>
                      <a:pt x="44626" y="44626"/>
                    </a:lnTo>
                    <a:lnTo>
                      <a:pt x="4973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71" name="Google Shape;271;p23"/>
              <p:cNvSpPr/>
              <p:nvPr/>
            </p:nvSpPr>
            <p:spPr>
              <a:xfrm>
                <a:off x="6281769" y="9019787"/>
                <a:ext cx="9525" cy="173354"/>
              </a:xfrm>
              <a:custGeom>
                <a:rect b="b" l="l" r="r" t="t"/>
                <a:pathLst>
                  <a:path extrusionOk="0" h="173354" w="9525">
                    <a:moveTo>
                      <a:pt x="9402" y="0"/>
                    </a:moveTo>
                    <a:lnTo>
                      <a:pt x="0" y="172937"/>
                    </a:lnTo>
                  </a:path>
                </a:pathLst>
              </a:custGeom>
              <a:noFill/>
              <a:ln cap="flat" cmpd="sng" w="86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sp>
            <p:nvSpPr>
              <p:cNvPr id="272" name="Google Shape;272;p23"/>
              <p:cNvSpPr/>
              <p:nvPr/>
            </p:nvSpPr>
            <p:spPr>
              <a:xfrm>
                <a:off x="6250275" y="9186739"/>
                <a:ext cx="63500" cy="33654"/>
              </a:xfrm>
              <a:custGeom>
                <a:rect b="b" l="l" r="r" t="t"/>
                <a:pathLst>
                  <a:path extrusionOk="0" h="33654" w="63500">
                    <a:moveTo>
                      <a:pt x="0" y="0"/>
                    </a:moveTo>
                    <a:lnTo>
                      <a:pt x="30009" y="33444"/>
                    </a:lnTo>
                    <a:lnTo>
                      <a:pt x="63443" y="3455"/>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5"/>
              </a:p>
            </p:txBody>
          </p:sp>
          <p:pic>
            <p:nvPicPr>
              <p:cNvPr id="273" name="Google Shape;273;p23"/>
              <p:cNvPicPr preferRelativeResize="0"/>
              <p:nvPr/>
            </p:nvPicPr>
            <p:blipFill rotWithShape="1">
              <a:blip r:embed="rId28">
                <a:alphaModFix/>
              </a:blip>
              <a:srcRect b="0" l="0" r="0" t="0"/>
              <a:stretch/>
            </p:blipFill>
            <p:spPr>
              <a:xfrm>
                <a:off x="4298350" y="8557425"/>
                <a:ext cx="885512" cy="631289"/>
              </a:xfrm>
              <a:prstGeom prst="rect">
                <a:avLst/>
              </a:prstGeom>
              <a:noFill/>
              <a:ln>
                <a:noFill/>
              </a:ln>
            </p:spPr>
          </p:pic>
          <p:pic>
            <p:nvPicPr>
              <p:cNvPr id="274" name="Google Shape;274;p23"/>
              <p:cNvPicPr preferRelativeResize="0"/>
              <p:nvPr/>
            </p:nvPicPr>
            <p:blipFill rotWithShape="1">
              <a:blip r:embed="rId29">
                <a:alphaModFix/>
              </a:blip>
              <a:srcRect b="0" l="0" r="0" t="0"/>
              <a:stretch/>
            </p:blipFill>
            <p:spPr>
              <a:xfrm>
                <a:off x="5317587" y="8509175"/>
                <a:ext cx="1982202" cy="559428"/>
              </a:xfrm>
              <a:prstGeom prst="rect">
                <a:avLst/>
              </a:prstGeom>
              <a:noFill/>
              <a:ln>
                <a:noFill/>
              </a:ln>
            </p:spPr>
          </p:pic>
        </p:grpSp>
      </p:grpSp>
      <p:sp>
        <p:nvSpPr>
          <p:cNvPr id="275" name="Google Shape;275;p23"/>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80</a:t>
            </a:r>
            <a:endParaRPr/>
          </a:p>
        </p:txBody>
      </p:sp>
      <p:pic>
        <p:nvPicPr>
          <p:cNvPr id="276" name="Google Shape;276;p23" title="Bitkwa-Logo-New.png"/>
          <p:cNvPicPr preferRelativeResize="0"/>
          <p:nvPr/>
        </p:nvPicPr>
        <p:blipFill>
          <a:blip r:embed="rId3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grpSp>
        <p:nvGrpSpPr>
          <p:cNvPr id="281" name="Google Shape;281;p24"/>
          <p:cNvGrpSpPr/>
          <p:nvPr/>
        </p:nvGrpSpPr>
        <p:grpSpPr>
          <a:xfrm>
            <a:off x="0" y="0"/>
            <a:ext cx="9143346" cy="848926"/>
            <a:chOff x="0" y="0"/>
            <a:chExt cx="20104102" cy="1866592"/>
          </a:xfrm>
        </p:grpSpPr>
        <p:pic>
          <p:nvPicPr>
            <p:cNvPr id="282" name="Google Shape;282;p24"/>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283" name="Google Shape;283;p24"/>
            <p:cNvPicPr preferRelativeResize="0"/>
            <p:nvPr/>
          </p:nvPicPr>
          <p:blipFill rotWithShape="1">
            <a:blip r:embed="rId4">
              <a:alphaModFix/>
            </a:blip>
            <a:srcRect b="0" l="0" r="0" t="0"/>
            <a:stretch/>
          </p:blipFill>
          <p:spPr>
            <a:xfrm>
              <a:off x="572129" y="57799"/>
              <a:ext cx="14281451" cy="1751569"/>
            </a:xfrm>
            <a:prstGeom prst="rect">
              <a:avLst/>
            </a:prstGeom>
            <a:noFill/>
            <a:ln>
              <a:noFill/>
            </a:ln>
          </p:spPr>
        </p:pic>
      </p:grpSp>
      <p:sp>
        <p:nvSpPr>
          <p:cNvPr id="284" name="Google Shape;284;p24"/>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285" name="Google Shape;285;p24"/>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286" name="Google Shape;286;p24"/>
          <p:cNvSpPr txBox="1"/>
          <p:nvPr/>
        </p:nvSpPr>
        <p:spPr>
          <a:xfrm>
            <a:off x="5954975" y="1095300"/>
            <a:ext cx="1005000" cy="2558400"/>
          </a:xfrm>
          <a:prstGeom prst="rect">
            <a:avLst/>
          </a:prstGeom>
          <a:noFill/>
          <a:ln>
            <a:noFill/>
          </a:ln>
        </p:spPr>
        <p:txBody>
          <a:bodyPr anchorCtr="0" anchor="t" bIns="0" lIns="0" spcFirstLastPara="1" rIns="0" wrap="square" tIns="10550">
            <a:spAutoFit/>
          </a:bodyPr>
          <a:lstStyle/>
          <a:p>
            <a:pPr indent="0" lvl="0" marL="0" rtl="0" algn="l">
              <a:lnSpc>
                <a:spcPct val="100000"/>
              </a:lnSpc>
              <a:spcBef>
                <a:spcPts val="0"/>
              </a:spcBef>
              <a:spcAft>
                <a:spcPts val="0"/>
              </a:spcAft>
              <a:buNone/>
            </a:pPr>
            <a:r>
              <a:rPr b="1" lang="en" sz="1346">
                <a:solidFill>
                  <a:srgbClr val="241B54"/>
                </a:solidFill>
                <a:latin typeface="Open Sans"/>
                <a:ea typeface="Open Sans"/>
                <a:cs typeface="Open Sans"/>
                <a:sym typeface="Open Sans"/>
              </a:rPr>
              <a:t>Sats</a:t>
            </a:r>
            <a:endParaRPr sz="1346">
              <a:latin typeface="Open Sans"/>
              <a:ea typeface="Open Sans"/>
              <a:cs typeface="Open Sans"/>
              <a:sym typeface="Open Sans"/>
            </a:endParaRPr>
          </a:p>
          <a:p>
            <a:pPr indent="0" lvl="0" marL="0" rtl="0" algn="l">
              <a:lnSpc>
                <a:spcPct val="119677"/>
              </a:lnSpc>
              <a:spcBef>
                <a:spcPts val="1155"/>
              </a:spcBef>
              <a:spcAft>
                <a:spcPts val="0"/>
              </a:spcAft>
              <a:buNone/>
            </a:pPr>
            <a:r>
              <a:rPr b="1" lang="en" sz="1346">
                <a:solidFill>
                  <a:srgbClr val="241B54"/>
                </a:solidFill>
                <a:latin typeface="Open Sans"/>
                <a:ea typeface="Open Sans"/>
                <a:cs typeface="Open Sans"/>
                <a:sym typeface="Open Sans"/>
              </a:rPr>
              <a:t>1</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100,000,000</a:t>
            </a:r>
            <a:endParaRPr sz="1346">
              <a:latin typeface="Open Sans"/>
              <a:ea typeface="Open Sans"/>
              <a:cs typeface="Open Sans"/>
              <a:sym typeface="Open Sans"/>
            </a:endParaRPr>
          </a:p>
        </p:txBody>
      </p:sp>
      <p:sp>
        <p:nvSpPr>
          <p:cNvPr id="287" name="Google Shape;287;p24"/>
          <p:cNvSpPr txBox="1"/>
          <p:nvPr/>
        </p:nvSpPr>
        <p:spPr>
          <a:xfrm>
            <a:off x="7325756" y="1095300"/>
            <a:ext cx="955800" cy="2558400"/>
          </a:xfrm>
          <a:prstGeom prst="rect">
            <a:avLst/>
          </a:prstGeom>
          <a:noFill/>
          <a:ln>
            <a:noFill/>
          </a:ln>
        </p:spPr>
        <p:txBody>
          <a:bodyPr anchorCtr="0" anchor="t" bIns="0" lIns="0" spcFirstLastPara="1" rIns="0" wrap="square" tIns="10550">
            <a:spAutoFit/>
          </a:bodyPr>
          <a:lstStyle/>
          <a:p>
            <a:pPr indent="0" lvl="0" marL="342135" rtl="0" algn="l">
              <a:lnSpc>
                <a:spcPct val="100000"/>
              </a:lnSpc>
              <a:spcBef>
                <a:spcPts val="0"/>
              </a:spcBef>
              <a:spcAft>
                <a:spcPts val="0"/>
              </a:spcAft>
              <a:buNone/>
            </a:pPr>
            <a:r>
              <a:rPr b="1" lang="en" sz="1346">
                <a:solidFill>
                  <a:srgbClr val="FAAF40"/>
                </a:solidFill>
                <a:latin typeface="Open Sans"/>
                <a:ea typeface="Open Sans"/>
                <a:cs typeface="Open Sans"/>
                <a:sym typeface="Open Sans"/>
              </a:rPr>
              <a:t>Bitcoin</a:t>
            </a:r>
            <a:endParaRPr sz="1346">
              <a:latin typeface="Open Sans"/>
              <a:ea typeface="Open Sans"/>
              <a:cs typeface="Open Sans"/>
              <a:sym typeface="Open Sans"/>
            </a:endParaRPr>
          </a:p>
          <a:p>
            <a:pPr indent="0" lvl="0" marL="0" rtl="0" algn="l">
              <a:lnSpc>
                <a:spcPct val="119677"/>
              </a:lnSpc>
              <a:spcBef>
                <a:spcPts val="1155"/>
              </a:spcBef>
              <a:spcAft>
                <a:spcPts val="0"/>
              </a:spcAft>
              <a:buNone/>
            </a:pPr>
            <a:r>
              <a:rPr b="1" lang="en" sz="1346">
                <a:solidFill>
                  <a:srgbClr val="241B54"/>
                </a:solidFill>
                <a:latin typeface="Open Sans"/>
                <a:ea typeface="Open Sans"/>
                <a:cs typeface="Open Sans"/>
                <a:sym typeface="Open Sans"/>
              </a:rPr>
              <a:t>0.0000000</a:t>
            </a:r>
            <a:r>
              <a:rPr b="1" lang="en" sz="1346">
                <a:solidFill>
                  <a:srgbClr val="FAAF40"/>
                </a:solidFill>
                <a:latin typeface="Open Sans"/>
                <a:ea typeface="Open Sans"/>
                <a:cs typeface="Open Sans"/>
                <a:sym typeface="Open Sans"/>
              </a:rPr>
              <a:t>1</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0.000000</a:t>
            </a:r>
            <a:r>
              <a:rPr b="1" lang="en" sz="1346">
                <a:solidFill>
                  <a:srgbClr val="FAAF40"/>
                </a:solidFill>
                <a:latin typeface="Open Sans"/>
                <a:ea typeface="Open Sans"/>
                <a:cs typeface="Open Sans"/>
                <a:sym typeface="Open Sans"/>
              </a:rPr>
              <a:t>10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0.00000</a:t>
            </a:r>
            <a:r>
              <a:rPr b="1" lang="en" sz="1346">
                <a:solidFill>
                  <a:srgbClr val="FAAF40"/>
                </a:solidFill>
                <a:latin typeface="Open Sans"/>
                <a:ea typeface="Open Sans"/>
                <a:cs typeface="Open Sans"/>
                <a:sym typeface="Open Sans"/>
              </a:rPr>
              <a:t>100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0.0000</a:t>
            </a:r>
            <a:r>
              <a:rPr b="1" lang="en" sz="1346">
                <a:solidFill>
                  <a:srgbClr val="FAAF40"/>
                </a:solidFill>
                <a:latin typeface="Open Sans"/>
                <a:ea typeface="Open Sans"/>
                <a:cs typeface="Open Sans"/>
                <a:sym typeface="Open Sans"/>
              </a:rPr>
              <a:t>1000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0.000</a:t>
            </a:r>
            <a:r>
              <a:rPr b="1" lang="en" sz="1346">
                <a:solidFill>
                  <a:srgbClr val="FAAF40"/>
                </a:solidFill>
                <a:latin typeface="Open Sans"/>
                <a:ea typeface="Open Sans"/>
                <a:cs typeface="Open Sans"/>
                <a:sym typeface="Open Sans"/>
              </a:rPr>
              <a:t>10000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0.00</a:t>
            </a:r>
            <a:r>
              <a:rPr b="1" lang="en" sz="1346">
                <a:solidFill>
                  <a:srgbClr val="FAAF40"/>
                </a:solidFill>
                <a:latin typeface="Open Sans"/>
                <a:ea typeface="Open Sans"/>
                <a:cs typeface="Open Sans"/>
                <a:sym typeface="Open Sans"/>
              </a:rPr>
              <a:t>100000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0.0</a:t>
            </a:r>
            <a:r>
              <a:rPr b="1" lang="en" sz="1346">
                <a:solidFill>
                  <a:srgbClr val="FAAF40"/>
                </a:solidFill>
                <a:latin typeface="Open Sans"/>
                <a:ea typeface="Open Sans"/>
                <a:cs typeface="Open Sans"/>
                <a:sym typeface="Open Sans"/>
              </a:rPr>
              <a:t>1000000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241B54"/>
                </a:solidFill>
                <a:latin typeface="Open Sans"/>
                <a:ea typeface="Open Sans"/>
                <a:cs typeface="Open Sans"/>
                <a:sym typeface="Open Sans"/>
              </a:rPr>
              <a:t>0.</a:t>
            </a:r>
            <a:r>
              <a:rPr b="1" lang="en" sz="1346">
                <a:solidFill>
                  <a:srgbClr val="FAAF40"/>
                </a:solidFill>
                <a:latin typeface="Open Sans"/>
                <a:ea typeface="Open Sans"/>
                <a:cs typeface="Open Sans"/>
                <a:sym typeface="Open Sans"/>
              </a:rPr>
              <a:t>10000000</a:t>
            </a:r>
            <a:endParaRPr sz="1346">
              <a:latin typeface="Open Sans"/>
              <a:ea typeface="Open Sans"/>
              <a:cs typeface="Open Sans"/>
              <a:sym typeface="Open Sans"/>
            </a:endParaRPr>
          </a:p>
          <a:p>
            <a:pPr indent="0" lvl="0" marL="0" rtl="0" algn="l">
              <a:lnSpc>
                <a:spcPct val="119677"/>
              </a:lnSpc>
              <a:spcBef>
                <a:spcPts val="0"/>
              </a:spcBef>
              <a:spcAft>
                <a:spcPts val="0"/>
              </a:spcAft>
              <a:buNone/>
            </a:pPr>
            <a:r>
              <a:rPr b="1" lang="en" sz="1346">
                <a:solidFill>
                  <a:srgbClr val="FAAF40"/>
                </a:solidFill>
                <a:latin typeface="Open Sans"/>
                <a:ea typeface="Open Sans"/>
                <a:cs typeface="Open Sans"/>
                <a:sym typeface="Open Sans"/>
              </a:rPr>
              <a:t>1.00000000</a:t>
            </a:r>
            <a:endParaRPr sz="1346">
              <a:latin typeface="Open Sans"/>
              <a:ea typeface="Open Sans"/>
              <a:cs typeface="Open Sans"/>
              <a:sym typeface="Open Sans"/>
            </a:endParaRPr>
          </a:p>
        </p:txBody>
      </p:sp>
      <p:pic>
        <p:nvPicPr>
          <p:cNvPr id="288" name="Google Shape;288;p24"/>
          <p:cNvPicPr preferRelativeResize="0"/>
          <p:nvPr/>
        </p:nvPicPr>
        <p:blipFill rotWithShape="1">
          <a:blip r:embed="rId6">
            <a:alphaModFix/>
          </a:blip>
          <a:srcRect b="0" l="0" r="0" t="0"/>
          <a:stretch/>
        </p:blipFill>
        <p:spPr>
          <a:xfrm>
            <a:off x="8564380" y="4846705"/>
            <a:ext cx="65265" cy="65279"/>
          </a:xfrm>
          <a:prstGeom prst="rect">
            <a:avLst/>
          </a:prstGeom>
          <a:noFill/>
          <a:ln>
            <a:noFill/>
          </a:ln>
        </p:spPr>
      </p:pic>
      <p:sp>
        <p:nvSpPr>
          <p:cNvPr id="289" name="Google Shape;289;p24"/>
          <p:cNvSpPr txBox="1"/>
          <p:nvPr/>
        </p:nvSpPr>
        <p:spPr>
          <a:xfrm>
            <a:off x="507995" y="1084050"/>
            <a:ext cx="4064100" cy="2558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One of these layers is called the Lightning Network. This is like a super-fast highway for Bitcoin, helping people send and receive bitcoins quickly and with very low fees. It allows users to make instant, small transactions on top of the regular Bitcoin network. This makes buying a coffee or paying a friend simple and fast!</a:t>
            </a:r>
            <a:endParaRPr sz="1000">
              <a:latin typeface="Montserrat"/>
              <a:ea typeface="Montserrat"/>
              <a:cs typeface="Montserrat"/>
              <a:sym typeface="Montserrat"/>
            </a:endParaRPr>
          </a:p>
          <a:p>
            <a:pPr indent="0" lvl="0" marL="0" marR="381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Remember: A satoshi is like the smallest coin of bitcoin. Just like a dollar can be broken into cents, one bitcoin can be split into smaller units called satoshis.</a:t>
            </a:r>
            <a:endParaRPr sz="1000">
              <a:solidFill>
                <a:srgbClr val="57585B"/>
              </a:solidFill>
              <a:latin typeface="Montserrat"/>
              <a:ea typeface="Montserrat"/>
              <a:cs typeface="Montserrat"/>
              <a:sym typeface="Montserrat"/>
            </a:endParaRPr>
          </a:p>
          <a:p>
            <a:pPr indent="0" lvl="0" marL="0" marR="38100" rtl="0" algn="l">
              <a:lnSpc>
                <a:spcPct val="101800"/>
              </a:lnSpc>
              <a:spcBef>
                <a:spcPts val="80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One bitcoin equals 100 million satoshis, making satoshis the tiniest bits of value in the Bitcoin system. In this chapter, when we talk about sending bitcoins through the Lightning Network, we'll call it "sending sats," which are just smaller parts of a bitcoin.</a:t>
            </a:r>
            <a:endParaRPr sz="1000">
              <a:solidFill>
                <a:srgbClr val="57585B"/>
              </a:solidFill>
              <a:latin typeface="Montserrat"/>
              <a:ea typeface="Montserrat"/>
              <a:cs typeface="Montserrat"/>
              <a:sym typeface="Montserrat"/>
            </a:endParaRPr>
          </a:p>
        </p:txBody>
      </p:sp>
      <p:sp>
        <p:nvSpPr>
          <p:cNvPr id="290" name="Google Shape;290;p24"/>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80</a:t>
            </a:r>
            <a:endParaRPr/>
          </a:p>
        </p:txBody>
      </p:sp>
      <p:pic>
        <p:nvPicPr>
          <p:cNvPr id="291" name="Google Shape;291;p24"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pic>
        <p:nvPicPr>
          <p:cNvPr id="296" name="Google Shape;296;p25"/>
          <p:cNvPicPr preferRelativeResize="0"/>
          <p:nvPr/>
        </p:nvPicPr>
        <p:blipFill rotWithShape="1">
          <a:blip r:embed="rId3">
            <a:alphaModFix/>
          </a:blip>
          <a:srcRect b="0" l="0" r="0" t="0"/>
          <a:stretch/>
        </p:blipFill>
        <p:spPr>
          <a:xfrm>
            <a:off x="508000" y="2322525"/>
            <a:ext cx="6524898" cy="992100"/>
          </a:xfrm>
          <a:prstGeom prst="rect">
            <a:avLst/>
          </a:prstGeom>
          <a:noFill/>
          <a:ln>
            <a:noFill/>
          </a:ln>
        </p:spPr>
      </p:pic>
      <p:grpSp>
        <p:nvGrpSpPr>
          <p:cNvPr id="297" name="Google Shape;297;p25"/>
          <p:cNvGrpSpPr/>
          <p:nvPr/>
        </p:nvGrpSpPr>
        <p:grpSpPr>
          <a:xfrm>
            <a:off x="0" y="0"/>
            <a:ext cx="9143346" cy="848926"/>
            <a:chOff x="0" y="0"/>
            <a:chExt cx="20104102" cy="1866592"/>
          </a:xfrm>
        </p:grpSpPr>
        <p:pic>
          <p:nvPicPr>
            <p:cNvPr id="298" name="Google Shape;298;p25"/>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299" name="Google Shape;299;p25"/>
            <p:cNvPicPr preferRelativeResize="0"/>
            <p:nvPr/>
          </p:nvPicPr>
          <p:blipFill rotWithShape="1">
            <a:blip r:embed="rId5">
              <a:alphaModFix/>
            </a:blip>
            <a:srcRect b="0" l="0" r="0" t="0"/>
            <a:stretch/>
          </p:blipFill>
          <p:spPr>
            <a:xfrm>
              <a:off x="571291" y="57799"/>
              <a:ext cx="14283960" cy="1751569"/>
            </a:xfrm>
            <a:prstGeom prst="rect">
              <a:avLst/>
            </a:prstGeom>
            <a:noFill/>
            <a:ln>
              <a:noFill/>
            </a:ln>
          </p:spPr>
        </p:pic>
      </p:grpSp>
      <p:sp>
        <p:nvSpPr>
          <p:cNvPr id="300" name="Google Shape;300;p25"/>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301" name="Google Shape;301;p25"/>
          <p:cNvPicPr preferRelativeResize="0"/>
          <p:nvPr/>
        </p:nvPicPr>
        <p:blipFill rotWithShape="1">
          <a:blip r:embed="rId6">
            <a:alphaModFix/>
          </a:blip>
          <a:srcRect b="0" l="0" r="0" t="0"/>
          <a:stretch/>
        </p:blipFill>
        <p:spPr>
          <a:xfrm>
            <a:off x="8050568" y="270106"/>
            <a:ext cx="579292" cy="308716"/>
          </a:xfrm>
          <a:prstGeom prst="rect">
            <a:avLst/>
          </a:prstGeom>
          <a:noFill/>
          <a:ln>
            <a:noFill/>
          </a:ln>
        </p:spPr>
      </p:pic>
      <p:sp>
        <p:nvSpPr>
          <p:cNvPr id="302" name="Google Shape;302;p25"/>
          <p:cNvSpPr txBox="1"/>
          <p:nvPr/>
        </p:nvSpPr>
        <p:spPr>
          <a:xfrm>
            <a:off x="673150" y="2493100"/>
            <a:ext cx="6312600" cy="629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FFFFFF"/>
                </a:solidFill>
                <a:latin typeface="Montserrat"/>
                <a:ea typeface="Montserrat"/>
                <a:cs typeface="Montserrat"/>
                <a:sym typeface="Montserrat"/>
              </a:rPr>
              <a:t>The Lightning Network is a payment system that allows users to send and receive payments quickly and inexpensively using bitcoin. It works by setting up a shared wallet where both people store their bitcoins and then making unlimited transactions with each other without touching the main blockchain. When they're done, the final balance is recorded on the main blockchain.</a:t>
            </a:r>
            <a:endParaRPr sz="1000">
              <a:latin typeface="Montserrat"/>
              <a:ea typeface="Montserrat"/>
              <a:cs typeface="Montserrat"/>
              <a:sym typeface="Montserrat"/>
            </a:endParaRPr>
          </a:p>
        </p:txBody>
      </p:sp>
      <p:sp>
        <p:nvSpPr>
          <p:cNvPr id="303" name="Google Shape;303;p25"/>
          <p:cNvSpPr txBox="1"/>
          <p:nvPr/>
        </p:nvSpPr>
        <p:spPr>
          <a:xfrm>
            <a:off x="507998" y="1079425"/>
            <a:ext cx="8121900" cy="992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The Lightning Network</a:t>
            </a:r>
            <a:endParaRPr sz="1600">
              <a:latin typeface="Montserrat"/>
              <a:ea typeface="Montserrat"/>
              <a:cs typeface="Montserrat"/>
              <a:sym typeface="Montserrat"/>
            </a:endParaRPr>
          </a:p>
          <a:p>
            <a:pPr indent="0" lvl="0" marL="1270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As we've just seen, the Lightning Network serves as a payment system, facilitating quick and cost-effective transactions with bitcoins. It operates by establishing a shared wallet where both parties hold some bitcoins. They can conduct numerous transactions with each other without the need to record each one on the main ledger. The final balance is then recorded on the ledger once the transactions are complete.</a:t>
            </a:r>
            <a:endParaRPr sz="1000">
              <a:latin typeface="Montserrat"/>
              <a:ea typeface="Montserrat"/>
              <a:cs typeface="Montserrat"/>
              <a:sym typeface="Montserrat"/>
            </a:endParaRPr>
          </a:p>
        </p:txBody>
      </p:sp>
      <p:sp>
        <p:nvSpPr>
          <p:cNvPr id="304" name="Google Shape;304;p25"/>
          <p:cNvSpPr txBox="1"/>
          <p:nvPr/>
        </p:nvSpPr>
        <p:spPr>
          <a:xfrm>
            <a:off x="513918" y="3534450"/>
            <a:ext cx="8121900" cy="1055100"/>
          </a:xfrm>
          <a:prstGeom prst="rect">
            <a:avLst/>
          </a:prstGeom>
          <a:noFill/>
          <a:ln>
            <a:noFill/>
          </a:ln>
        </p:spPr>
        <p:txBody>
          <a:bodyPr anchorCtr="0" anchor="t" bIns="0" lIns="0" spcFirstLastPara="1" rIns="0" wrap="square" tIns="5475">
            <a:spAutoFit/>
          </a:bodyPr>
          <a:lstStyle/>
          <a:p>
            <a:pPr indent="0" lvl="0" marL="0" rtl="0" algn="l">
              <a:lnSpc>
                <a:spcPct val="88235"/>
              </a:lnSpc>
              <a:spcBef>
                <a:spcPts val="0"/>
              </a:spcBef>
              <a:spcAft>
                <a:spcPts val="0"/>
              </a:spcAft>
              <a:buNone/>
            </a:pPr>
            <a:r>
              <a:rPr lang="en" sz="1000">
                <a:solidFill>
                  <a:srgbClr val="57585B"/>
                </a:solidFill>
                <a:latin typeface="Montserrat"/>
                <a:ea typeface="Montserrat"/>
                <a:cs typeface="Montserrat"/>
                <a:sym typeface="Montserrat"/>
              </a:rPr>
              <a:t>Picture a day spent doing some work in a café. Anticipating a full day's stay, you open a tab and prepay some money instead of paying each time you order something.</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you're ready to leave at the end of the day, you and the owner review the tab to settle the final bill. If you paid more money up front than the total amount of your final bill, you will receive back whatever amount you did not spend.</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Now, envision thousands of people doing the same thing simultaneously and allowing others to use their tabs to connect with more people. That's the Lightning Network!</a:t>
            </a:r>
            <a:endParaRPr sz="1000">
              <a:latin typeface="Montserrat"/>
              <a:ea typeface="Montserrat"/>
              <a:cs typeface="Montserrat"/>
              <a:sym typeface="Montserrat"/>
            </a:endParaRPr>
          </a:p>
        </p:txBody>
      </p:sp>
      <p:pic>
        <p:nvPicPr>
          <p:cNvPr id="305" name="Google Shape;305;p25"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grpSp>
        <p:nvGrpSpPr>
          <p:cNvPr id="310" name="Google Shape;310;p26"/>
          <p:cNvGrpSpPr/>
          <p:nvPr/>
        </p:nvGrpSpPr>
        <p:grpSpPr>
          <a:xfrm>
            <a:off x="0" y="0"/>
            <a:ext cx="9143346" cy="848926"/>
            <a:chOff x="0" y="0"/>
            <a:chExt cx="20104102" cy="1866592"/>
          </a:xfrm>
        </p:grpSpPr>
        <p:pic>
          <p:nvPicPr>
            <p:cNvPr id="311" name="Google Shape;311;p26"/>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312" name="Google Shape;312;p26"/>
            <p:cNvPicPr preferRelativeResize="0"/>
            <p:nvPr/>
          </p:nvPicPr>
          <p:blipFill rotWithShape="1">
            <a:blip r:embed="rId4">
              <a:alphaModFix/>
            </a:blip>
            <a:srcRect b="0" l="0" r="0" t="0"/>
            <a:stretch/>
          </p:blipFill>
          <p:spPr>
            <a:xfrm>
              <a:off x="571291" y="57799"/>
              <a:ext cx="14283960" cy="1751569"/>
            </a:xfrm>
            <a:prstGeom prst="rect">
              <a:avLst/>
            </a:prstGeom>
            <a:noFill/>
            <a:ln>
              <a:noFill/>
            </a:ln>
          </p:spPr>
        </p:pic>
      </p:grpSp>
      <p:sp>
        <p:nvSpPr>
          <p:cNvPr id="313" name="Google Shape;313;p26"/>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314" name="Google Shape;314;p26"/>
          <p:cNvPicPr preferRelativeResize="0"/>
          <p:nvPr/>
        </p:nvPicPr>
        <p:blipFill rotWithShape="1">
          <a:blip r:embed="rId5">
            <a:alphaModFix/>
          </a:blip>
          <a:srcRect b="0" l="0" r="0" t="0"/>
          <a:stretch/>
        </p:blipFill>
        <p:spPr>
          <a:xfrm>
            <a:off x="8050568" y="270106"/>
            <a:ext cx="579292" cy="308716"/>
          </a:xfrm>
          <a:prstGeom prst="rect">
            <a:avLst/>
          </a:prstGeom>
          <a:noFill/>
          <a:ln>
            <a:noFill/>
          </a:ln>
        </p:spPr>
      </p:pic>
      <p:sp>
        <p:nvSpPr>
          <p:cNvPr id="315" name="Google Shape;315;p26"/>
          <p:cNvSpPr txBox="1"/>
          <p:nvPr/>
        </p:nvSpPr>
        <p:spPr>
          <a:xfrm>
            <a:off x="507996" y="1093725"/>
            <a:ext cx="8014200" cy="472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With Lightning, you can make payments to anyone on the network, not just the person you share a direct tab with. Your payment can navigate through the network until it reaches its destination, even if you don't have an open channel with the recipient. Let’s take a look at the difference between on-chain transactions and off-chain transactions (Lightning Network).</a:t>
            </a:r>
            <a:endParaRPr sz="1000">
              <a:latin typeface="Montserrat"/>
              <a:ea typeface="Montserrat"/>
              <a:cs typeface="Montserrat"/>
              <a:sym typeface="Montserrat"/>
            </a:endParaRPr>
          </a:p>
        </p:txBody>
      </p:sp>
      <p:sp>
        <p:nvSpPr>
          <p:cNvPr id="316" name="Google Shape;316;p26"/>
          <p:cNvSpPr txBox="1"/>
          <p:nvPr/>
        </p:nvSpPr>
        <p:spPr>
          <a:xfrm>
            <a:off x="451948" y="2040650"/>
            <a:ext cx="4004400" cy="8754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1000">
                <a:solidFill>
                  <a:srgbClr val="241B54"/>
                </a:solidFill>
                <a:latin typeface="Montserrat"/>
                <a:ea typeface="Montserrat"/>
                <a:cs typeface="Montserrat"/>
                <a:sym typeface="Montserrat"/>
              </a:rPr>
              <a:t>On-Chain Transactions:</a:t>
            </a:r>
            <a:endParaRPr sz="1000">
              <a:latin typeface="Montserrat"/>
              <a:ea typeface="Montserrat"/>
              <a:cs typeface="Montserrat"/>
              <a:sym typeface="Montserrat"/>
            </a:endParaRPr>
          </a:p>
          <a:p>
            <a:pPr indent="0" lvl="0" marL="12700" marR="0" rtl="0" algn="l">
              <a:lnSpc>
                <a:spcPct val="101800"/>
              </a:lnSpc>
              <a:spcBef>
                <a:spcPts val="700"/>
              </a:spcBef>
              <a:spcAft>
                <a:spcPts val="0"/>
              </a:spcAft>
              <a:buNone/>
            </a:pPr>
            <a:r>
              <a:rPr lang="en" sz="1000">
                <a:solidFill>
                  <a:srgbClr val="57585B"/>
                </a:solidFill>
                <a:latin typeface="Montserrat"/>
                <a:ea typeface="Montserrat"/>
                <a:cs typeface="Montserrat"/>
                <a:sym typeface="Montserrat"/>
              </a:rPr>
              <a:t>These are transactions that happen directly on the Bitcoin blockchain. They take about 10 minutes to confirm, and the fees depend on the size of the transaction in bytes. They are more secure but slower.</a:t>
            </a:r>
            <a:endParaRPr sz="1000">
              <a:latin typeface="Montserrat"/>
              <a:ea typeface="Montserrat"/>
              <a:cs typeface="Montserrat"/>
              <a:sym typeface="Montserrat"/>
            </a:endParaRPr>
          </a:p>
        </p:txBody>
      </p:sp>
      <p:sp>
        <p:nvSpPr>
          <p:cNvPr id="317" name="Google Shape;317;p26"/>
          <p:cNvSpPr txBox="1"/>
          <p:nvPr/>
        </p:nvSpPr>
        <p:spPr>
          <a:xfrm>
            <a:off x="4684450" y="2040650"/>
            <a:ext cx="3945300" cy="1499400"/>
          </a:xfrm>
          <a:prstGeom prst="rect">
            <a:avLst/>
          </a:prstGeom>
          <a:noFill/>
          <a:ln>
            <a:noFill/>
          </a:ln>
        </p:spPr>
        <p:txBody>
          <a:bodyPr anchorCtr="0" anchor="t" bIns="0" lIns="0" spcFirstLastPara="1" rIns="0" wrap="square" tIns="7500">
            <a:spAutoFit/>
          </a:bodyPr>
          <a:lstStyle/>
          <a:p>
            <a:pPr indent="0" lvl="0" marL="0" rtl="0" algn="just">
              <a:lnSpc>
                <a:spcPct val="100000"/>
              </a:lnSpc>
              <a:spcBef>
                <a:spcPts val="0"/>
              </a:spcBef>
              <a:spcAft>
                <a:spcPts val="0"/>
              </a:spcAft>
              <a:buNone/>
            </a:pPr>
            <a:r>
              <a:rPr b="1" lang="en" sz="1000">
                <a:solidFill>
                  <a:srgbClr val="241B54"/>
                </a:solidFill>
                <a:latin typeface="Montserrat"/>
                <a:ea typeface="Montserrat"/>
                <a:cs typeface="Montserrat"/>
                <a:sym typeface="Montserrat"/>
              </a:rPr>
              <a:t>Off-Chain Transactions (Lightning Network):</a:t>
            </a:r>
            <a:endParaRPr sz="1000">
              <a:latin typeface="Montserrat"/>
              <a:ea typeface="Montserrat"/>
              <a:cs typeface="Montserrat"/>
              <a:sym typeface="Montserrat"/>
            </a:endParaRPr>
          </a:p>
          <a:p>
            <a:pPr indent="0" lvl="0" marL="0" marR="101600" rtl="0" algn="l">
              <a:lnSpc>
                <a:spcPct val="101800"/>
              </a:lnSpc>
              <a:spcBef>
                <a:spcPts val="700"/>
              </a:spcBef>
              <a:spcAft>
                <a:spcPts val="0"/>
              </a:spcAft>
              <a:buNone/>
            </a:pPr>
            <a:r>
              <a:rPr lang="en" sz="1000">
                <a:solidFill>
                  <a:srgbClr val="57585B"/>
                </a:solidFill>
                <a:latin typeface="Montserrat"/>
                <a:ea typeface="Montserrat"/>
                <a:cs typeface="Montserrat"/>
                <a:sym typeface="Montserrat"/>
              </a:rPr>
              <a:t>These transactions happen on a separate network built on top of the Bitcoin blockchain. They are settled faster and with lower fees.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They are commonly used where regulations and laws support their adoption and where features like the speed and cost of transactions are more important. compared to on-chain transactions, they are less secure.</a:t>
            </a:r>
            <a:endParaRPr sz="1000">
              <a:latin typeface="Montserrat"/>
              <a:ea typeface="Montserrat"/>
              <a:cs typeface="Montserrat"/>
              <a:sym typeface="Montserrat"/>
            </a:endParaRPr>
          </a:p>
        </p:txBody>
      </p:sp>
      <p:grpSp>
        <p:nvGrpSpPr>
          <p:cNvPr id="318" name="Google Shape;318;p26"/>
          <p:cNvGrpSpPr/>
          <p:nvPr/>
        </p:nvGrpSpPr>
        <p:grpSpPr>
          <a:xfrm>
            <a:off x="507841" y="3108648"/>
            <a:ext cx="2306742" cy="1280634"/>
            <a:chOff x="2824887" y="2113590"/>
            <a:chExt cx="1515798" cy="841526"/>
          </a:xfrm>
        </p:grpSpPr>
        <p:pic>
          <p:nvPicPr>
            <p:cNvPr id="319" name="Google Shape;319;p26"/>
            <p:cNvPicPr preferRelativeResize="0"/>
            <p:nvPr/>
          </p:nvPicPr>
          <p:blipFill rotWithShape="1">
            <a:blip r:embed="rId6">
              <a:alphaModFix/>
            </a:blip>
            <a:srcRect b="0" l="0" r="0" t="0"/>
            <a:stretch/>
          </p:blipFill>
          <p:spPr>
            <a:xfrm>
              <a:off x="2824887" y="2113590"/>
              <a:ext cx="1515798" cy="841526"/>
            </a:xfrm>
            <a:prstGeom prst="rect">
              <a:avLst/>
            </a:prstGeom>
            <a:noFill/>
            <a:ln>
              <a:noFill/>
            </a:ln>
          </p:spPr>
        </p:pic>
        <p:sp>
          <p:nvSpPr>
            <p:cNvPr id="320" name="Google Shape;320;p26"/>
            <p:cNvSpPr txBox="1"/>
            <p:nvPr/>
          </p:nvSpPr>
          <p:spPr>
            <a:xfrm>
              <a:off x="3167606" y="2658600"/>
              <a:ext cx="129300" cy="67800"/>
            </a:xfrm>
            <a:prstGeom prst="rect">
              <a:avLst/>
            </a:prstGeom>
            <a:noFill/>
            <a:ln>
              <a:noFill/>
            </a:ln>
          </p:spPr>
          <p:txBody>
            <a:bodyPr anchorCtr="0" anchor="t" bIns="0" lIns="0" spcFirstLastPara="1" rIns="0" wrap="square" tIns="9200">
              <a:spAutoFit/>
            </a:bodyPr>
            <a:lstStyle/>
            <a:p>
              <a:pPr indent="0" lvl="0" marL="0" rtl="0" algn="l">
                <a:lnSpc>
                  <a:spcPct val="100000"/>
                </a:lnSpc>
                <a:spcBef>
                  <a:spcPts val="0"/>
                </a:spcBef>
                <a:spcAft>
                  <a:spcPts val="0"/>
                </a:spcAft>
                <a:buNone/>
              </a:pPr>
              <a:r>
                <a:rPr b="1" lang="en" sz="608">
                  <a:solidFill>
                    <a:srgbClr val="221F1F"/>
                  </a:solidFill>
                  <a:latin typeface="Open Sans"/>
                  <a:ea typeface="Open Sans"/>
                  <a:cs typeface="Open Sans"/>
                  <a:sym typeface="Open Sans"/>
                </a:rPr>
                <a:t>$100</a:t>
              </a:r>
              <a:endParaRPr sz="608">
                <a:latin typeface="Open Sans"/>
                <a:ea typeface="Open Sans"/>
                <a:cs typeface="Open Sans"/>
                <a:sym typeface="Open Sans"/>
              </a:endParaRPr>
            </a:p>
          </p:txBody>
        </p:sp>
        <p:sp>
          <p:nvSpPr>
            <p:cNvPr id="321" name="Google Shape;321;p26"/>
            <p:cNvSpPr txBox="1"/>
            <p:nvPr/>
          </p:nvSpPr>
          <p:spPr>
            <a:xfrm>
              <a:off x="4004885" y="2449372"/>
              <a:ext cx="86700" cy="99600"/>
            </a:xfrm>
            <a:prstGeom prst="rect">
              <a:avLst/>
            </a:prstGeom>
            <a:noFill/>
            <a:ln>
              <a:noFill/>
            </a:ln>
          </p:spPr>
          <p:txBody>
            <a:bodyPr anchorCtr="0" anchor="t" bIns="0" lIns="0" spcFirstLastPara="1" rIns="0" wrap="square" tIns="11000">
              <a:spAutoFit/>
            </a:bodyPr>
            <a:lstStyle/>
            <a:p>
              <a:pPr indent="0" lvl="0" marL="0" rtl="0" algn="l">
                <a:lnSpc>
                  <a:spcPct val="100000"/>
                </a:lnSpc>
                <a:spcBef>
                  <a:spcPts val="0"/>
                </a:spcBef>
                <a:spcAft>
                  <a:spcPts val="0"/>
                </a:spcAft>
                <a:buNone/>
              </a:pPr>
              <a:r>
                <a:rPr b="1" lang="en" sz="456">
                  <a:solidFill>
                    <a:srgbClr val="221F1F"/>
                  </a:solidFill>
                  <a:latin typeface="Open Sans"/>
                  <a:ea typeface="Open Sans"/>
                  <a:cs typeface="Open Sans"/>
                  <a:sym typeface="Open Sans"/>
                </a:rPr>
                <a:t>$100</a:t>
              </a:r>
              <a:endParaRPr sz="456">
                <a:latin typeface="Open Sans"/>
                <a:ea typeface="Open Sans"/>
                <a:cs typeface="Open Sans"/>
                <a:sym typeface="Open Sans"/>
              </a:endParaRPr>
            </a:p>
          </p:txBody>
        </p:sp>
        <p:sp>
          <p:nvSpPr>
            <p:cNvPr id="322" name="Google Shape;322;p26"/>
            <p:cNvSpPr txBox="1"/>
            <p:nvPr/>
          </p:nvSpPr>
          <p:spPr>
            <a:xfrm>
              <a:off x="4004885" y="2585313"/>
              <a:ext cx="86700" cy="99600"/>
            </a:xfrm>
            <a:prstGeom prst="rect">
              <a:avLst/>
            </a:prstGeom>
            <a:noFill/>
            <a:ln>
              <a:noFill/>
            </a:ln>
          </p:spPr>
          <p:txBody>
            <a:bodyPr anchorCtr="0" anchor="t" bIns="0" lIns="0" spcFirstLastPara="1" rIns="0" wrap="square" tIns="11000">
              <a:spAutoFit/>
            </a:bodyPr>
            <a:lstStyle/>
            <a:p>
              <a:pPr indent="0" lvl="0" marL="0" rtl="0" algn="l">
                <a:lnSpc>
                  <a:spcPct val="100000"/>
                </a:lnSpc>
                <a:spcBef>
                  <a:spcPts val="0"/>
                </a:spcBef>
                <a:spcAft>
                  <a:spcPts val="0"/>
                </a:spcAft>
                <a:buNone/>
              </a:pPr>
              <a:r>
                <a:rPr b="1" lang="en" sz="456">
                  <a:solidFill>
                    <a:srgbClr val="221F1F"/>
                  </a:solidFill>
                  <a:latin typeface="Open Sans"/>
                  <a:ea typeface="Open Sans"/>
                  <a:cs typeface="Open Sans"/>
                  <a:sym typeface="Open Sans"/>
                </a:rPr>
                <a:t>$250</a:t>
              </a:r>
              <a:endParaRPr sz="456">
                <a:latin typeface="Open Sans"/>
                <a:ea typeface="Open Sans"/>
                <a:cs typeface="Open Sans"/>
                <a:sym typeface="Open Sans"/>
              </a:endParaRPr>
            </a:p>
          </p:txBody>
        </p:sp>
        <p:sp>
          <p:nvSpPr>
            <p:cNvPr id="323" name="Google Shape;323;p26"/>
            <p:cNvSpPr txBox="1"/>
            <p:nvPr/>
          </p:nvSpPr>
          <p:spPr>
            <a:xfrm>
              <a:off x="4004885" y="2717086"/>
              <a:ext cx="86700" cy="99600"/>
            </a:xfrm>
            <a:prstGeom prst="rect">
              <a:avLst/>
            </a:prstGeom>
            <a:noFill/>
            <a:ln>
              <a:noFill/>
            </a:ln>
          </p:spPr>
          <p:txBody>
            <a:bodyPr anchorCtr="0" anchor="t" bIns="0" lIns="0" spcFirstLastPara="1" rIns="0" wrap="square" tIns="11000">
              <a:spAutoFit/>
            </a:bodyPr>
            <a:lstStyle/>
            <a:p>
              <a:pPr indent="0" lvl="0" marL="0" rtl="0" algn="l">
                <a:lnSpc>
                  <a:spcPct val="100000"/>
                </a:lnSpc>
                <a:spcBef>
                  <a:spcPts val="0"/>
                </a:spcBef>
                <a:spcAft>
                  <a:spcPts val="0"/>
                </a:spcAft>
                <a:buNone/>
              </a:pPr>
              <a:r>
                <a:rPr b="1" lang="en" sz="456">
                  <a:solidFill>
                    <a:srgbClr val="221F1F"/>
                  </a:solidFill>
                  <a:latin typeface="Open Sans"/>
                  <a:ea typeface="Open Sans"/>
                  <a:cs typeface="Open Sans"/>
                  <a:sym typeface="Open Sans"/>
                </a:rPr>
                <a:t>$500</a:t>
              </a:r>
              <a:endParaRPr sz="456">
                <a:latin typeface="Open Sans"/>
                <a:ea typeface="Open Sans"/>
                <a:cs typeface="Open Sans"/>
                <a:sym typeface="Open Sans"/>
              </a:endParaRPr>
            </a:p>
          </p:txBody>
        </p:sp>
        <p:sp>
          <p:nvSpPr>
            <p:cNvPr id="324" name="Google Shape;324;p26"/>
            <p:cNvSpPr txBox="1"/>
            <p:nvPr/>
          </p:nvSpPr>
          <p:spPr>
            <a:xfrm>
              <a:off x="4004885" y="2837660"/>
              <a:ext cx="67800" cy="53400"/>
            </a:xfrm>
            <a:prstGeom prst="rect">
              <a:avLst/>
            </a:prstGeom>
            <a:noFill/>
            <a:ln>
              <a:noFill/>
            </a:ln>
          </p:spPr>
          <p:txBody>
            <a:bodyPr anchorCtr="0" anchor="t" bIns="0" lIns="0" spcFirstLastPara="1" rIns="0" wrap="square" tIns="11000">
              <a:spAutoFit/>
            </a:bodyPr>
            <a:lstStyle/>
            <a:p>
              <a:pPr indent="0" lvl="0" marL="0" rtl="0" algn="l">
                <a:lnSpc>
                  <a:spcPct val="100000"/>
                </a:lnSpc>
                <a:spcBef>
                  <a:spcPts val="0"/>
                </a:spcBef>
                <a:spcAft>
                  <a:spcPts val="0"/>
                </a:spcAft>
                <a:buNone/>
              </a:pPr>
              <a:r>
                <a:rPr b="1" lang="en" sz="456">
                  <a:solidFill>
                    <a:srgbClr val="221F1F"/>
                  </a:solidFill>
                  <a:latin typeface="Open Sans"/>
                  <a:ea typeface="Open Sans"/>
                  <a:cs typeface="Open Sans"/>
                  <a:sym typeface="Open Sans"/>
                </a:rPr>
                <a:t>$50</a:t>
              </a:r>
              <a:endParaRPr sz="456">
                <a:latin typeface="Open Sans"/>
                <a:ea typeface="Open Sans"/>
                <a:cs typeface="Open Sans"/>
                <a:sym typeface="Open Sans"/>
              </a:endParaRPr>
            </a:p>
          </p:txBody>
        </p:sp>
      </p:grpSp>
      <p:grpSp>
        <p:nvGrpSpPr>
          <p:cNvPr id="325" name="Google Shape;325;p26"/>
          <p:cNvGrpSpPr/>
          <p:nvPr/>
        </p:nvGrpSpPr>
        <p:grpSpPr>
          <a:xfrm>
            <a:off x="4684872" y="3590754"/>
            <a:ext cx="1835696" cy="1326011"/>
            <a:chOff x="7049555" y="3371659"/>
            <a:chExt cx="1540660" cy="1112892"/>
          </a:xfrm>
        </p:grpSpPr>
        <p:pic>
          <p:nvPicPr>
            <p:cNvPr id="326" name="Google Shape;326;p26"/>
            <p:cNvPicPr preferRelativeResize="0"/>
            <p:nvPr/>
          </p:nvPicPr>
          <p:blipFill rotWithShape="1">
            <a:blip r:embed="rId7">
              <a:alphaModFix/>
            </a:blip>
            <a:srcRect b="0" l="0" r="0" t="0"/>
            <a:stretch/>
          </p:blipFill>
          <p:spPr>
            <a:xfrm>
              <a:off x="7049555" y="3371659"/>
              <a:ext cx="1540660" cy="1102756"/>
            </a:xfrm>
            <a:prstGeom prst="rect">
              <a:avLst/>
            </a:prstGeom>
            <a:noFill/>
            <a:ln>
              <a:noFill/>
            </a:ln>
          </p:spPr>
        </p:pic>
        <p:sp>
          <p:nvSpPr>
            <p:cNvPr id="327" name="Google Shape;327;p26"/>
            <p:cNvSpPr txBox="1"/>
            <p:nvPr/>
          </p:nvSpPr>
          <p:spPr>
            <a:xfrm>
              <a:off x="7538368" y="3418923"/>
              <a:ext cx="561600" cy="82500"/>
            </a:xfrm>
            <a:prstGeom prst="rect">
              <a:avLst/>
            </a:prstGeom>
            <a:noFill/>
            <a:ln>
              <a:noFill/>
            </a:ln>
          </p:spPr>
          <p:txBody>
            <a:bodyPr anchorCtr="0" anchor="t" bIns="0" lIns="0" spcFirstLastPara="1" rIns="0" wrap="square" tIns="6525">
              <a:spAutoFit/>
            </a:bodyPr>
            <a:lstStyle/>
            <a:p>
              <a:pPr indent="0" lvl="0" marL="0" rtl="0" algn="l">
                <a:lnSpc>
                  <a:spcPct val="100000"/>
                </a:lnSpc>
                <a:spcBef>
                  <a:spcPts val="0"/>
                </a:spcBef>
                <a:spcAft>
                  <a:spcPts val="0"/>
                </a:spcAft>
                <a:buNone/>
              </a:pPr>
              <a:r>
                <a:rPr b="1" lang="en" sz="595">
                  <a:solidFill>
                    <a:srgbClr val="221F1F"/>
                  </a:solidFill>
                  <a:latin typeface="Open Sans"/>
                  <a:ea typeface="Open Sans"/>
                  <a:cs typeface="Open Sans"/>
                  <a:sym typeface="Open Sans"/>
                </a:rPr>
                <a:t>Payment Channel</a:t>
              </a:r>
              <a:endParaRPr sz="595">
                <a:latin typeface="Open Sans"/>
                <a:ea typeface="Open Sans"/>
                <a:cs typeface="Open Sans"/>
                <a:sym typeface="Open Sans"/>
              </a:endParaRPr>
            </a:p>
          </p:txBody>
        </p:sp>
        <p:sp>
          <p:nvSpPr>
            <p:cNvPr id="328" name="Google Shape;328;p26"/>
            <p:cNvSpPr txBox="1"/>
            <p:nvPr/>
          </p:nvSpPr>
          <p:spPr>
            <a:xfrm>
              <a:off x="8053462" y="4307551"/>
              <a:ext cx="354300" cy="177000"/>
            </a:xfrm>
            <a:prstGeom prst="rect">
              <a:avLst/>
            </a:prstGeom>
            <a:noFill/>
            <a:ln>
              <a:noFill/>
            </a:ln>
          </p:spPr>
          <p:txBody>
            <a:bodyPr anchorCtr="0" anchor="t" bIns="0" lIns="0" spcFirstLastPara="1" rIns="0" wrap="square" tIns="10650">
              <a:spAutoFit/>
            </a:bodyPr>
            <a:lstStyle/>
            <a:p>
              <a:pPr indent="75656" lvl="0" marL="0" marR="0" rtl="0" algn="l">
                <a:lnSpc>
                  <a:spcPct val="118181"/>
                </a:lnSpc>
                <a:spcBef>
                  <a:spcPts val="0"/>
                </a:spcBef>
                <a:spcAft>
                  <a:spcPts val="0"/>
                </a:spcAft>
                <a:buNone/>
              </a:pPr>
              <a:r>
                <a:rPr b="1" lang="en" sz="595">
                  <a:solidFill>
                    <a:srgbClr val="221F1F"/>
                  </a:solidFill>
                  <a:latin typeface="Open Sans"/>
                  <a:ea typeface="Open Sans"/>
                  <a:cs typeface="Open Sans"/>
                  <a:sym typeface="Open Sans"/>
                </a:rPr>
                <a:t>Bitcoin Blockchain</a:t>
              </a:r>
              <a:endParaRPr sz="595">
                <a:latin typeface="Open Sans"/>
                <a:ea typeface="Open Sans"/>
                <a:cs typeface="Open Sans"/>
                <a:sym typeface="Open Sans"/>
              </a:endParaRPr>
            </a:p>
          </p:txBody>
        </p:sp>
        <p:sp>
          <p:nvSpPr>
            <p:cNvPr id="329" name="Google Shape;329;p26"/>
            <p:cNvSpPr txBox="1"/>
            <p:nvPr/>
          </p:nvSpPr>
          <p:spPr>
            <a:xfrm>
              <a:off x="7464139" y="3946939"/>
              <a:ext cx="978000" cy="82500"/>
            </a:xfrm>
            <a:prstGeom prst="rect">
              <a:avLst/>
            </a:prstGeom>
            <a:noFill/>
            <a:ln>
              <a:noFill/>
            </a:ln>
          </p:spPr>
          <p:txBody>
            <a:bodyPr anchorCtr="0" anchor="t" bIns="0" lIns="0" spcFirstLastPara="1" rIns="0" wrap="square" tIns="6525">
              <a:spAutoFit/>
            </a:bodyPr>
            <a:lstStyle/>
            <a:p>
              <a:pPr indent="0" lvl="0" marL="0" rtl="0" algn="l">
                <a:lnSpc>
                  <a:spcPct val="100000"/>
                </a:lnSpc>
                <a:spcBef>
                  <a:spcPts val="0"/>
                </a:spcBef>
                <a:spcAft>
                  <a:spcPts val="0"/>
                </a:spcAft>
                <a:buNone/>
              </a:pPr>
              <a:r>
                <a:rPr b="1" lang="en" sz="595">
                  <a:solidFill>
                    <a:srgbClr val="221F1F"/>
                  </a:solidFill>
                  <a:latin typeface="Open Sans"/>
                  <a:ea typeface="Open Sans"/>
                  <a:cs typeface="Open Sans"/>
                  <a:sym typeface="Open Sans"/>
                </a:rPr>
                <a:t>Multi Signature Wallet</a:t>
              </a:r>
              <a:endParaRPr sz="595">
                <a:latin typeface="Open Sans"/>
                <a:ea typeface="Open Sans"/>
                <a:cs typeface="Open Sans"/>
                <a:sym typeface="Open Sans"/>
              </a:endParaRPr>
            </a:p>
          </p:txBody>
        </p:sp>
      </p:grpSp>
      <p:pic>
        <p:nvPicPr>
          <p:cNvPr id="330" name="Google Shape;330;p26"/>
          <p:cNvPicPr preferRelativeResize="0"/>
          <p:nvPr/>
        </p:nvPicPr>
        <p:blipFill rotWithShape="1">
          <a:blip r:embed="rId8">
            <a:alphaModFix/>
          </a:blip>
          <a:srcRect b="0" l="0" r="0" t="0"/>
          <a:stretch/>
        </p:blipFill>
        <p:spPr>
          <a:xfrm>
            <a:off x="8564380" y="4846705"/>
            <a:ext cx="65265" cy="65279"/>
          </a:xfrm>
          <a:prstGeom prst="rect">
            <a:avLst/>
          </a:prstGeom>
          <a:noFill/>
          <a:ln>
            <a:noFill/>
          </a:ln>
        </p:spPr>
      </p:pic>
      <p:sp>
        <p:nvSpPr>
          <p:cNvPr id="331" name="Google Shape;331;p26"/>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81</a:t>
            </a:r>
            <a:endParaRPr/>
          </a:p>
        </p:txBody>
      </p:sp>
      <p:pic>
        <p:nvPicPr>
          <p:cNvPr id="332" name="Google Shape;332;p26"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6" name="Shape 336"/>
        <p:cNvGrpSpPr/>
        <p:nvPr/>
      </p:nvGrpSpPr>
      <p:grpSpPr>
        <a:xfrm>
          <a:off x="0" y="0"/>
          <a:ext cx="0" cy="0"/>
          <a:chOff x="0" y="0"/>
          <a:chExt cx="0" cy="0"/>
        </a:xfrm>
      </p:grpSpPr>
      <p:grpSp>
        <p:nvGrpSpPr>
          <p:cNvPr id="337" name="Google Shape;337;p27"/>
          <p:cNvGrpSpPr/>
          <p:nvPr/>
        </p:nvGrpSpPr>
        <p:grpSpPr>
          <a:xfrm>
            <a:off x="0" y="0"/>
            <a:ext cx="9143346" cy="848926"/>
            <a:chOff x="0" y="0"/>
            <a:chExt cx="20104102" cy="1866592"/>
          </a:xfrm>
        </p:grpSpPr>
        <p:pic>
          <p:nvPicPr>
            <p:cNvPr id="338" name="Google Shape;338;p27"/>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339" name="Google Shape;339;p27"/>
            <p:cNvPicPr preferRelativeResize="0"/>
            <p:nvPr/>
          </p:nvPicPr>
          <p:blipFill rotWithShape="1">
            <a:blip r:embed="rId4">
              <a:alphaModFix/>
            </a:blip>
            <a:srcRect b="0" l="0" r="0" t="0"/>
            <a:stretch/>
          </p:blipFill>
          <p:spPr>
            <a:xfrm>
              <a:off x="572129" y="56961"/>
              <a:ext cx="14281451" cy="1751569"/>
            </a:xfrm>
            <a:prstGeom prst="rect">
              <a:avLst/>
            </a:prstGeom>
            <a:noFill/>
            <a:ln>
              <a:noFill/>
            </a:ln>
          </p:spPr>
        </p:pic>
      </p:grpSp>
      <p:sp>
        <p:nvSpPr>
          <p:cNvPr id="340" name="Google Shape;340;p27"/>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341" name="Google Shape;341;p27"/>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342" name="Google Shape;342;p27"/>
          <p:cNvSpPr txBox="1"/>
          <p:nvPr/>
        </p:nvSpPr>
        <p:spPr>
          <a:xfrm>
            <a:off x="2053389" y="1942846"/>
            <a:ext cx="2264400" cy="4911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Open Sans"/>
                <a:ea typeface="Open Sans"/>
                <a:cs typeface="Open Sans"/>
                <a:sym typeface="Open Sans"/>
              </a:rPr>
              <a:t>A decentralized digital network that uses cryptography to secure financial transactions.</a:t>
            </a:r>
            <a:endParaRPr sz="1040">
              <a:latin typeface="Open Sans"/>
              <a:ea typeface="Open Sans"/>
              <a:cs typeface="Open Sans"/>
              <a:sym typeface="Open Sans"/>
            </a:endParaRPr>
          </a:p>
        </p:txBody>
      </p:sp>
      <p:sp>
        <p:nvSpPr>
          <p:cNvPr id="343" name="Google Shape;343;p27"/>
          <p:cNvSpPr txBox="1"/>
          <p:nvPr/>
        </p:nvSpPr>
        <p:spPr>
          <a:xfrm>
            <a:off x="4859104" y="1853419"/>
            <a:ext cx="2197800" cy="6513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Open Sans"/>
                <a:ea typeface="Open Sans"/>
                <a:cs typeface="Open Sans"/>
                <a:sym typeface="Open Sans"/>
              </a:rPr>
              <a:t>A second layer payment protocol that operates on top of the Bitcoin blockchain, enabling faster and cheaper transactions.</a:t>
            </a:r>
            <a:endParaRPr sz="1040">
              <a:latin typeface="Open Sans"/>
              <a:ea typeface="Open Sans"/>
              <a:cs typeface="Open Sans"/>
              <a:sym typeface="Open Sans"/>
            </a:endParaRPr>
          </a:p>
        </p:txBody>
      </p:sp>
      <p:grpSp>
        <p:nvGrpSpPr>
          <p:cNvPr id="344" name="Google Shape;344;p27"/>
          <p:cNvGrpSpPr/>
          <p:nvPr/>
        </p:nvGrpSpPr>
        <p:grpSpPr>
          <a:xfrm>
            <a:off x="513762" y="1117465"/>
            <a:ext cx="6829608" cy="2528405"/>
            <a:chOff x="1129588" y="2456864"/>
            <a:chExt cx="8658225" cy="3205382"/>
          </a:xfrm>
        </p:grpSpPr>
        <p:sp>
          <p:nvSpPr>
            <p:cNvPr id="345" name="Google Shape;345;p27"/>
            <p:cNvSpPr/>
            <p:nvPr/>
          </p:nvSpPr>
          <p:spPr>
            <a:xfrm>
              <a:off x="1129588" y="2456871"/>
              <a:ext cx="8658225" cy="778510"/>
            </a:xfrm>
            <a:custGeom>
              <a:rect b="b" l="l" r="r" t="t"/>
              <a:pathLst>
                <a:path extrusionOk="0" h="778510" w="8658225">
                  <a:moveTo>
                    <a:pt x="1627860" y="137833"/>
                  </a:moveTo>
                  <a:lnTo>
                    <a:pt x="1620837" y="94272"/>
                  </a:lnTo>
                  <a:lnTo>
                    <a:pt x="1601266" y="56438"/>
                  </a:lnTo>
                  <a:lnTo>
                    <a:pt x="1571421" y="26593"/>
                  </a:lnTo>
                  <a:lnTo>
                    <a:pt x="1533575" y="7023"/>
                  </a:lnTo>
                  <a:lnTo>
                    <a:pt x="1490014" y="0"/>
                  </a:lnTo>
                  <a:lnTo>
                    <a:pt x="137845" y="0"/>
                  </a:lnTo>
                  <a:lnTo>
                    <a:pt x="94272" y="7023"/>
                  </a:lnTo>
                  <a:lnTo>
                    <a:pt x="56438" y="26593"/>
                  </a:lnTo>
                  <a:lnTo>
                    <a:pt x="26606" y="56438"/>
                  </a:lnTo>
                  <a:lnTo>
                    <a:pt x="7035" y="94272"/>
                  </a:lnTo>
                  <a:lnTo>
                    <a:pt x="0" y="137833"/>
                  </a:lnTo>
                  <a:lnTo>
                    <a:pt x="0" y="640067"/>
                  </a:lnTo>
                  <a:lnTo>
                    <a:pt x="7035" y="683628"/>
                  </a:lnTo>
                  <a:lnTo>
                    <a:pt x="26606" y="721474"/>
                  </a:lnTo>
                  <a:lnTo>
                    <a:pt x="56438" y="751306"/>
                  </a:lnTo>
                  <a:lnTo>
                    <a:pt x="94272" y="770890"/>
                  </a:lnTo>
                  <a:lnTo>
                    <a:pt x="137845" y="777913"/>
                  </a:lnTo>
                  <a:lnTo>
                    <a:pt x="1490014" y="777913"/>
                  </a:lnTo>
                  <a:lnTo>
                    <a:pt x="1533575" y="770890"/>
                  </a:lnTo>
                  <a:lnTo>
                    <a:pt x="1571421" y="751306"/>
                  </a:lnTo>
                  <a:lnTo>
                    <a:pt x="1601266" y="721474"/>
                  </a:lnTo>
                  <a:lnTo>
                    <a:pt x="1620837" y="683628"/>
                  </a:lnTo>
                  <a:lnTo>
                    <a:pt x="1627860" y="640067"/>
                  </a:lnTo>
                  <a:lnTo>
                    <a:pt x="1627860" y="137833"/>
                  </a:lnTo>
                  <a:close/>
                </a:path>
                <a:path extrusionOk="0" h="778510" w="8658225">
                  <a:moveTo>
                    <a:pt x="5140998" y="137833"/>
                  </a:moveTo>
                  <a:lnTo>
                    <a:pt x="5133962" y="94272"/>
                  </a:lnTo>
                  <a:lnTo>
                    <a:pt x="5114404" y="56438"/>
                  </a:lnTo>
                  <a:lnTo>
                    <a:pt x="5084559" y="26593"/>
                  </a:lnTo>
                  <a:lnTo>
                    <a:pt x="5046726" y="7023"/>
                  </a:lnTo>
                  <a:lnTo>
                    <a:pt x="5003152" y="0"/>
                  </a:lnTo>
                  <a:lnTo>
                    <a:pt x="1771281" y="0"/>
                  </a:lnTo>
                  <a:lnTo>
                    <a:pt x="1727720" y="7023"/>
                  </a:lnTo>
                  <a:lnTo>
                    <a:pt x="1689874" y="26593"/>
                  </a:lnTo>
                  <a:lnTo>
                    <a:pt x="1660042" y="56438"/>
                  </a:lnTo>
                  <a:lnTo>
                    <a:pt x="1640471" y="94272"/>
                  </a:lnTo>
                  <a:lnTo>
                    <a:pt x="1633448" y="137833"/>
                  </a:lnTo>
                  <a:lnTo>
                    <a:pt x="1633448" y="640067"/>
                  </a:lnTo>
                  <a:lnTo>
                    <a:pt x="1640471" y="683628"/>
                  </a:lnTo>
                  <a:lnTo>
                    <a:pt x="1660042" y="721474"/>
                  </a:lnTo>
                  <a:lnTo>
                    <a:pt x="1689874" y="751306"/>
                  </a:lnTo>
                  <a:lnTo>
                    <a:pt x="1727720" y="770890"/>
                  </a:lnTo>
                  <a:lnTo>
                    <a:pt x="1771281" y="777913"/>
                  </a:lnTo>
                  <a:lnTo>
                    <a:pt x="5003152" y="777913"/>
                  </a:lnTo>
                  <a:lnTo>
                    <a:pt x="5046726" y="770890"/>
                  </a:lnTo>
                  <a:lnTo>
                    <a:pt x="5084559" y="751306"/>
                  </a:lnTo>
                  <a:lnTo>
                    <a:pt x="5114404" y="721474"/>
                  </a:lnTo>
                  <a:lnTo>
                    <a:pt x="5133962" y="683628"/>
                  </a:lnTo>
                  <a:lnTo>
                    <a:pt x="5140998" y="640067"/>
                  </a:lnTo>
                  <a:lnTo>
                    <a:pt x="5140998" y="137833"/>
                  </a:lnTo>
                  <a:close/>
                </a:path>
                <a:path extrusionOk="0" h="778510" w="8658225">
                  <a:moveTo>
                    <a:pt x="8657653" y="137833"/>
                  </a:moveTo>
                  <a:lnTo>
                    <a:pt x="8650618" y="94272"/>
                  </a:lnTo>
                  <a:lnTo>
                    <a:pt x="8631047" y="56438"/>
                  </a:lnTo>
                  <a:lnTo>
                    <a:pt x="8601215" y="26593"/>
                  </a:lnTo>
                  <a:lnTo>
                    <a:pt x="8563369" y="7023"/>
                  </a:lnTo>
                  <a:lnTo>
                    <a:pt x="8519795" y="0"/>
                  </a:lnTo>
                  <a:lnTo>
                    <a:pt x="5284800" y="0"/>
                  </a:lnTo>
                  <a:lnTo>
                    <a:pt x="5241226" y="7023"/>
                  </a:lnTo>
                  <a:lnTo>
                    <a:pt x="5203393" y="26593"/>
                  </a:lnTo>
                  <a:lnTo>
                    <a:pt x="5173548" y="56438"/>
                  </a:lnTo>
                  <a:lnTo>
                    <a:pt x="5153977" y="94272"/>
                  </a:lnTo>
                  <a:lnTo>
                    <a:pt x="5146954" y="137833"/>
                  </a:lnTo>
                  <a:lnTo>
                    <a:pt x="5146954" y="640067"/>
                  </a:lnTo>
                  <a:lnTo>
                    <a:pt x="5153977" y="683628"/>
                  </a:lnTo>
                  <a:lnTo>
                    <a:pt x="5173548" y="721474"/>
                  </a:lnTo>
                  <a:lnTo>
                    <a:pt x="5203393" y="751306"/>
                  </a:lnTo>
                  <a:lnTo>
                    <a:pt x="5241226" y="770890"/>
                  </a:lnTo>
                  <a:lnTo>
                    <a:pt x="5284800" y="777913"/>
                  </a:lnTo>
                  <a:lnTo>
                    <a:pt x="8519795" y="777913"/>
                  </a:lnTo>
                  <a:lnTo>
                    <a:pt x="8563369" y="770890"/>
                  </a:lnTo>
                  <a:lnTo>
                    <a:pt x="8601215" y="751306"/>
                  </a:lnTo>
                  <a:lnTo>
                    <a:pt x="8631047" y="721474"/>
                  </a:lnTo>
                  <a:lnTo>
                    <a:pt x="8650618" y="683628"/>
                  </a:lnTo>
                  <a:lnTo>
                    <a:pt x="8657653" y="640067"/>
                  </a:lnTo>
                  <a:lnTo>
                    <a:pt x="8657653" y="137833"/>
                  </a:lnTo>
                  <a:close/>
                </a:path>
              </a:pathLst>
            </a:custGeom>
            <a:solidFill>
              <a:srgbClr val="241B54">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46" name="Google Shape;346;p27"/>
            <p:cNvSpPr/>
            <p:nvPr/>
          </p:nvSpPr>
          <p:spPr>
            <a:xfrm>
              <a:off x="1129601" y="2456864"/>
              <a:ext cx="1628139" cy="778510"/>
            </a:xfrm>
            <a:custGeom>
              <a:rect b="b" l="l" r="r" t="t"/>
              <a:pathLst>
                <a:path extrusionOk="0" h="778510" w="1628139">
                  <a:moveTo>
                    <a:pt x="137838" y="777913"/>
                  </a:moveTo>
                  <a:lnTo>
                    <a:pt x="1490006" y="777913"/>
                  </a:lnTo>
                  <a:lnTo>
                    <a:pt x="1533574" y="770885"/>
                  </a:lnTo>
                  <a:lnTo>
                    <a:pt x="1571415" y="751314"/>
                  </a:lnTo>
                  <a:lnTo>
                    <a:pt x="1601256" y="721472"/>
                  </a:lnTo>
                  <a:lnTo>
                    <a:pt x="1620827" y="683631"/>
                  </a:lnTo>
                  <a:lnTo>
                    <a:pt x="1627856" y="640064"/>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640064"/>
                  </a:lnTo>
                  <a:lnTo>
                    <a:pt x="7027" y="683631"/>
                  </a:lnTo>
                  <a:lnTo>
                    <a:pt x="26595" y="721472"/>
                  </a:lnTo>
                  <a:lnTo>
                    <a:pt x="56434" y="751314"/>
                  </a:lnTo>
                  <a:lnTo>
                    <a:pt x="94272" y="770885"/>
                  </a:lnTo>
                  <a:lnTo>
                    <a:pt x="137838" y="777913"/>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47" name="Google Shape;347;p27"/>
            <p:cNvSpPr/>
            <p:nvPr/>
          </p:nvSpPr>
          <p:spPr>
            <a:xfrm>
              <a:off x="2763041" y="2456864"/>
              <a:ext cx="3507740" cy="778510"/>
            </a:xfrm>
            <a:custGeom>
              <a:rect b="b" l="l" r="r" t="t"/>
              <a:pathLst>
                <a:path extrusionOk="0" h="778510" w="3507740">
                  <a:moveTo>
                    <a:pt x="137838" y="777913"/>
                  </a:moveTo>
                  <a:lnTo>
                    <a:pt x="3369708" y="777913"/>
                  </a:lnTo>
                  <a:lnTo>
                    <a:pt x="3413275" y="770885"/>
                  </a:lnTo>
                  <a:lnTo>
                    <a:pt x="3451113" y="751314"/>
                  </a:lnTo>
                  <a:lnTo>
                    <a:pt x="3480951" y="721472"/>
                  </a:lnTo>
                  <a:lnTo>
                    <a:pt x="3500520" y="683631"/>
                  </a:lnTo>
                  <a:lnTo>
                    <a:pt x="3507547" y="640064"/>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640064"/>
                  </a:lnTo>
                  <a:lnTo>
                    <a:pt x="7027" y="683631"/>
                  </a:lnTo>
                  <a:lnTo>
                    <a:pt x="26595" y="721472"/>
                  </a:lnTo>
                  <a:lnTo>
                    <a:pt x="56434" y="751314"/>
                  </a:lnTo>
                  <a:lnTo>
                    <a:pt x="94272" y="770885"/>
                  </a:lnTo>
                  <a:lnTo>
                    <a:pt x="137838" y="777913"/>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48" name="Google Shape;348;p27"/>
            <p:cNvSpPr/>
            <p:nvPr/>
          </p:nvSpPr>
          <p:spPr>
            <a:xfrm>
              <a:off x="6276544" y="2456864"/>
              <a:ext cx="3510915" cy="778510"/>
            </a:xfrm>
            <a:custGeom>
              <a:rect b="b" l="l" r="r" t="t"/>
              <a:pathLst>
                <a:path extrusionOk="0" h="778510" w="3510915">
                  <a:moveTo>
                    <a:pt x="137849" y="777913"/>
                  </a:moveTo>
                  <a:lnTo>
                    <a:pt x="3372850" y="777913"/>
                  </a:lnTo>
                  <a:lnTo>
                    <a:pt x="3416417" y="770885"/>
                  </a:lnTo>
                  <a:lnTo>
                    <a:pt x="3454258" y="751314"/>
                  </a:lnTo>
                  <a:lnTo>
                    <a:pt x="3484099" y="721472"/>
                  </a:lnTo>
                  <a:lnTo>
                    <a:pt x="3503670" y="683631"/>
                  </a:lnTo>
                  <a:lnTo>
                    <a:pt x="3510699" y="640064"/>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640064"/>
                  </a:lnTo>
                  <a:lnTo>
                    <a:pt x="7028" y="683631"/>
                  </a:lnTo>
                  <a:lnTo>
                    <a:pt x="26599" y="721472"/>
                  </a:lnTo>
                  <a:lnTo>
                    <a:pt x="56441" y="751314"/>
                  </a:lnTo>
                  <a:lnTo>
                    <a:pt x="94281" y="770885"/>
                  </a:lnTo>
                  <a:lnTo>
                    <a:pt x="137849" y="777913"/>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pic>
          <p:nvPicPr>
            <p:cNvPr id="349" name="Google Shape;349;p27"/>
            <p:cNvPicPr preferRelativeResize="0"/>
            <p:nvPr/>
          </p:nvPicPr>
          <p:blipFill rotWithShape="1">
            <a:blip r:embed="rId6">
              <a:alphaModFix/>
            </a:blip>
            <a:srcRect b="0" l="0" r="0" t="0"/>
            <a:stretch/>
          </p:blipFill>
          <p:spPr>
            <a:xfrm>
              <a:off x="1129599" y="4452901"/>
              <a:ext cx="8657621" cy="1209345"/>
            </a:xfrm>
            <a:prstGeom prst="rect">
              <a:avLst/>
            </a:prstGeom>
            <a:noFill/>
            <a:ln>
              <a:noFill/>
            </a:ln>
          </p:spPr>
        </p:pic>
        <p:sp>
          <p:nvSpPr>
            <p:cNvPr id="350" name="Google Shape;350;p27"/>
            <p:cNvSpPr/>
            <p:nvPr/>
          </p:nvSpPr>
          <p:spPr>
            <a:xfrm>
              <a:off x="1129601" y="3239154"/>
              <a:ext cx="1628139" cy="1209675"/>
            </a:xfrm>
            <a:custGeom>
              <a:rect b="b" l="l" r="r" t="t"/>
              <a:pathLst>
                <a:path extrusionOk="0" h="1209675" w="1628139">
                  <a:moveTo>
                    <a:pt x="137838" y="1209366"/>
                  </a:moveTo>
                  <a:lnTo>
                    <a:pt x="1490006" y="1209366"/>
                  </a:lnTo>
                  <a:lnTo>
                    <a:pt x="1533574" y="1202337"/>
                  </a:lnTo>
                  <a:lnTo>
                    <a:pt x="1571415" y="1182766"/>
                  </a:lnTo>
                  <a:lnTo>
                    <a:pt x="1601256" y="1152925"/>
                  </a:lnTo>
                  <a:lnTo>
                    <a:pt x="1620827" y="1115084"/>
                  </a:lnTo>
                  <a:lnTo>
                    <a:pt x="1627856" y="1071517"/>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51" name="Google Shape;351;p27"/>
            <p:cNvSpPr/>
            <p:nvPr/>
          </p:nvSpPr>
          <p:spPr>
            <a:xfrm>
              <a:off x="2763041" y="3239154"/>
              <a:ext cx="3507740" cy="1209675"/>
            </a:xfrm>
            <a:custGeom>
              <a:rect b="b" l="l" r="r" t="t"/>
              <a:pathLst>
                <a:path extrusionOk="0" h="1209675" w="3507740">
                  <a:moveTo>
                    <a:pt x="137838" y="1209366"/>
                  </a:moveTo>
                  <a:lnTo>
                    <a:pt x="3369708" y="1209366"/>
                  </a:lnTo>
                  <a:lnTo>
                    <a:pt x="3413275" y="1202337"/>
                  </a:lnTo>
                  <a:lnTo>
                    <a:pt x="3451113" y="1182766"/>
                  </a:lnTo>
                  <a:lnTo>
                    <a:pt x="3480951" y="1152925"/>
                  </a:lnTo>
                  <a:lnTo>
                    <a:pt x="3500520" y="1115084"/>
                  </a:lnTo>
                  <a:lnTo>
                    <a:pt x="3507547" y="1071517"/>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52" name="Google Shape;352;p27"/>
            <p:cNvSpPr/>
            <p:nvPr/>
          </p:nvSpPr>
          <p:spPr>
            <a:xfrm>
              <a:off x="6276544" y="3239154"/>
              <a:ext cx="3510915" cy="1209675"/>
            </a:xfrm>
            <a:custGeom>
              <a:rect b="b" l="l" r="r" t="t"/>
              <a:pathLst>
                <a:path extrusionOk="0" h="1209675" w="3510915">
                  <a:moveTo>
                    <a:pt x="137849" y="1209366"/>
                  </a:moveTo>
                  <a:lnTo>
                    <a:pt x="3372850" y="1209366"/>
                  </a:lnTo>
                  <a:lnTo>
                    <a:pt x="3416417" y="1202337"/>
                  </a:lnTo>
                  <a:lnTo>
                    <a:pt x="3454258" y="1182766"/>
                  </a:lnTo>
                  <a:lnTo>
                    <a:pt x="3484099" y="1152925"/>
                  </a:lnTo>
                  <a:lnTo>
                    <a:pt x="3503670" y="1115084"/>
                  </a:lnTo>
                  <a:lnTo>
                    <a:pt x="3510699" y="1071517"/>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1071517"/>
                  </a:lnTo>
                  <a:lnTo>
                    <a:pt x="7028" y="1115084"/>
                  </a:lnTo>
                  <a:lnTo>
                    <a:pt x="26599" y="1152925"/>
                  </a:lnTo>
                  <a:lnTo>
                    <a:pt x="56441" y="1182766"/>
                  </a:lnTo>
                  <a:lnTo>
                    <a:pt x="94281" y="1202337"/>
                  </a:lnTo>
                  <a:lnTo>
                    <a:pt x="137849"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grpSp>
      <p:sp>
        <p:nvSpPr>
          <p:cNvPr id="353" name="Google Shape;353;p27"/>
          <p:cNvSpPr txBox="1"/>
          <p:nvPr/>
        </p:nvSpPr>
        <p:spPr>
          <a:xfrm>
            <a:off x="842387" y="1247893"/>
            <a:ext cx="627000" cy="330900"/>
          </a:xfrm>
          <a:prstGeom prst="rect">
            <a:avLst/>
          </a:prstGeom>
          <a:noFill/>
          <a:ln>
            <a:noFill/>
          </a:ln>
        </p:spPr>
        <p:txBody>
          <a:bodyPr anchorCtr="0" anchor="t" bIns="0" lIns="0" spcFirstLastPara="1" rIns="0" wrap="square" tIns="10500">
            <a:spAutoFit/>
          </a:bodyPr>
          <a:lstStyle/>
          <a:p>
            <a:pPr indent="-22025" lvl="0" marL="22025" marR="0" rtl="0" algn="l">
              <a:lnSpc>
                <a:spcPct val="100000"/>
              </a:lnSpc>
              <a:spcBef>
                <a:spcPts val="0"/>
              </a:spcBef>
              <a:spcAft>
                <a:spcPts val="0"/>
              </a:spcAft>
              <a:buNone/>
            </a:pPr>
            <a:r>
              <a:rPr b="1" lang="en" sz="1040">
                <a:solidFill>
                  <a:srgbClr val="FFFFFF"/>
                </a:solidFill>
                <a:latin typeface="Montserrat"/>
                <a:ea typeface="Montserrat"/>
                <a:cs typeface="Montserrat"/>
                <a:sym typeface="Montserrat"/>
              </a:rPr>
              <a:t>Payment Network</a:t>
            </a:r>
            <a:endParaRPr sz="1040">
              <a:latin typeface="Montserrat"/>
              <a:ea typeface="Montserrat"/>
              <a:cs typeface="Montserrat"/>
              <a:sym typeface="Montserrat"/>
            </a:endParaRPr>
          </a:p>
        </p:txBody>
      </p:sp>
      <p:grpSp>
        <p:nvGrpSpPr>
          <p:cNvPr id="354" name="Google Shape;354;p27"/>
          <p:cNvGrpSpPr/>
          <p:nvPr/>
        </p:nvGrpSpPr>
        <p:grpSpPr>
          <a:xfrm>
            <a:off x="513772" y="2691936"/>
            <a:ext cx="6829318" cy="954192"/>
            <a:chOff x="1129601" y="4452897"/>
            <a:chExt cx="8657858" cy="1209675"/>
          </a:xfrm>
        </p:grpSpPr>
        <p:sp>
          <p:nvSpPr>
            <p:cNvPr id="355" name="Google Shape;355;p27"/>
            <p:cNvSpPr/>
            <p:nvPr/>
          </p:nvSpPr>
          <p:spPr>
            <a:xfrm>
              <a:off x="1129601" y="4452897"/>
              <a:ext cx="1628139" cy="1209675"/>
            </a:xfrm>
            <a:custGeom>
              <a:rect b="b" l="l" r="r" t="t"/>
              <a:pathLst>
                <a:path extrusionOk="0" h="1209675" w="1628139">
                  <a:moveTo>
                    <a:pt x="137838" y="1209366"/>
                  </a:moveTo>
                  <a:lnTo>
                    <a:pt x="1490006" y="1209366"/>
                  </a:lnTo>
                  <a:lnTo>
                    <a:pt x="1533574" y="1202337"/>
                  </a:lnTo>
                  <a:lnTo>
                    <a:pt x="1571415" y="1182766"/>
                  </a:lnTo>
                  <a:lnTo>
                    <a:pt x="1601256" y="1152925"/>
                  </a:lnTo>
                  <a:lnTo>
                    <a:pt x="1620827" y="1115084"/>
                  </a:lnTo>
                  <a:lnTo>
                    <a:pt x="1627856" y="1071517"/>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56" name="Google Shape;356;p27"/>
            <p:cNvSpPr/>
            <p:nvPr/>
          </p:nvSpPr>
          <p:spPr>
            <a:xfrm>
              <a:off x="2763041" y="4452897"/>
              <a:ext cx="3507740" cy="1209675"/>
            </a:xfrm>
            <a:custGeom>
              <a:rect b="b" l="l" r="r" t="t"/>
              <a:pathLst>
                <a:path extrusionOk="0" h="1209675" w="3507740">
                  <a:moveTo>
                    <a:pt x="137838" y="1209366"/>
                  </a:moveTo>
                  <a:lnTo>
                    <a:pt x="3369708" y="1209366"/>
                  </a:lnTo>
                  <a:lnTo>
                    <a:pt x="3413275" y="1202337"/>
                  </a:lnTo>
                  <a:lnTo>
                    <a:pt x="3451113" y="1182766"/>
                  </a:lnTo>
                  <a:lnTo>
                    <a:pt x="3480951" y="1152925"/>
                  </a:lnTo>
                  <a:lnTo>
                    <a:pt x="3500520" y="1115084"/>
                  </a:lnTo>
                  <a:lnTo>
                    <a:pt x="3507547" y="1071517"/>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57" name="Google Shape;357;p27"/>
            <p:cNvSpPr/>
            <p:nvPr/>
          </p:nvSpPr>
          <p:spPr>
            <a:xfrm>
              <a:off x="6276544" y="4452897"/>
              <a:ext cx="3510915" cy="1209675"/>
            </a:xfrm>
            <a:custGeom>
              <a:rect b="b" l="l" r="r" t="t"/>
              <a:pathLst>
                <a:path extrusionOk="0" h="1209675" w="3510915">
                  <a:moveTo>
                    <a:pt x="137849" y="1209366"/>
                  </a:moveTo>
                  <a:lnTo>
                    <a:pt x="3372850" y="1209366"/>
                  </a:lnTo>
                  <a:lnTo>
                    <a:pt x="3416417" y="1202337"/>
                  </a:lnTo>
                  <a:lnTo>
                    <a:pt x="3454258" y="1182766"/>
                  </a:lnTo>
                  <a:lnTo>
                    <a:pt x="3484099" y="1152925"/>
                  </a:lnTo>
                  <a:lnTo>
                    <a:pt x="3503670" y="1115084"/>
                  </a:lnTo>
                  <a:lnTo>
                    <a:pt x="3510699" y="1071517"/>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1071517"/>
                  </a:lnTo>
                  <a:lnTo>
                    <a:pt x="7028" y="1115084"/>
                  </a:lnTo>
                  <a:lnTo>
                    <a:pt x="26599" y="1152925"/>
                  </a:lnTo>
                  <a:lnTo>
                    <a:pt x="56441" y="1182766"/>
                  </a:lnTo>
                  <a:lnTo>
                    <a:pt x="94281" y="1202337"/>
                  </a:lnTo>
                  <a:lnTo>
                    <a:pt x="137849" y="1209366"/>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grpSp>
      <p:sp>
        <p:nvSpPr>
          <p:cNvPr id="358" name="Google Shape;358;p27"/>
          <p:cNvSpPr txBox="1"/>
          <p:nvPr/>
        </p:nvSpPr>
        <p:spPr>
          <a:xfrm>
            <a:off x="748674" y="3061850"/>
            <a:ext cx="913500" cy="1707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1" lang="en" sz="1040">
                <a:solidFill>
                  <a:srgbClr val="221F1F"/>
                </a:solidFill>
                <a:latin typeface="Montserrat"/>
                <a:ea typeface="Montserrat"/>
                <a:cs typeface="Montserrat"/>
                <a:sym typeface="Montserrat"/>
              </a:rPr>
              <a:t>Advantages</a:t>
            </a:r>
            <a:endParaRPr sz="1040">
              <a:latin typeface="Montserrat"/>
              <a:ea typeface="Montserrat"/>
              <a:cs typeface="Montserrat"/>
              <a:sym typeface="Montserrat"/>
            </a:endParaRPr>
          </a:p>
        </p:txBody>
      </p:sp>
      <p:sp>
        <p:nvSpPr>
          <p:cNvPr id="359" name="Google Shape;359;p27"/>
          <p:cNvSpPr txBox="1"/>
          <p:nvPr/>
        </p:nvSpPr>
        <p:spPr>
          <a:xfrm>
            <a:off x="805901" y="2105194"/>
            <a:ext cx="699900" cy="1707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1" lang="en" sz="1040">
                <a:solidFill>
                  <a:srgbClr val="221F1F"/>
                </a:solidFill>
                <a:latin typeface="Montserrat"/>
                <a:ea typeface="Montserrat"/>
                <a:cs typeface="Montserrat"/>
                <a:sym typeface="Montserrat"/>
              </a:rPr>
              <a:t>Definition</a:t>
            </a:r>
            <a:endParaRPr sz="1040">
              <a:latin typeface="Montserrat"/>
              <a:ea typeface="Montserrat"/>
              <a:cs typeface="Montserrat"/>
              <a:sym typeface="Montserrat"/>
            </a:endParaRPr>
          </a:p>
        </p:txBody>
      </p:sp>
      <p:grpSp>
        <p:nvGrpSpPr>
          <p:cNvPr id="360" name="Google Shape;360;p27"/>
          <p:cNvGrpSpPr/>
          <p:nvPr/>
        </p:nvGrpSpPr>
        <p:grpSpPr>
          <a:xfrm>
            <a:off x="513772" y="3649338"/>
            <a:ext cx="6829318" cy="1117480"/>
            <a:chOff x="1129601" y="5666642"/>
            <a:chExt cx="8657858" cy="1416684"/>
          </a:xfrm>
        </p:grpSpPr>
        <p:sp>
          <p:nvSpPr>
            <p:cNvPr id="361" name="Google Shape;361;p27"/>
            <p:cNvSpPr/>
            <p:nvPr/>
          </p:nvSpPr>
          <p:spPr>
            <a:xfrm>
              <a:off x="1129601" y="5666642"/>
              <a:ext cx="1628139" cy="1416684"/>
            </a:xfrm>
            <a:custGeom>
              <a:rect b="b" l="l" r="r" t="t"/>
              <a:pathLst>
                <a:path extrusionOk="0" h="1416684" w="1628139">
                  <a:moveTo>
                    <a:pt x="137838" y="1416124"/>
                  </a:moveTo>
                  <a:lnTo>
                    <a:pt x="1490006" y="1416124"/>
                  </a:lnTo>
                  <a:lnTo>
                    <a:pt x="1533574" y="1409096"/>
                  </a:lnTo>
                  <a:lnTo>
                    <a:pt x="1571415" y="1389525"/>
                  </a:lnTo>
                  <a:lnTo>
                    <a:pt x="1601256" y="1359685"/>
                  </a:lnTo>
                  <a:lnTo>
                    <a:pt x="1620827" y="1321848"/>
                  </a:lnTo>
                  <a:lnTo>
                    <a:pt x="1627856" y="1278285"/>
                  </a:lnTo>
                  <a:lnTo>
                    <a:pt x="1627856" y="137838"/>
                  </a:lnTo>
                  <a:lnTo>
                    <a:pt x="1620827" y="94268"/>
                  </a:lnTo>
                  <a:lnTo>
                    <a:pt x="1601256" y="56429"/>
                  </a:lnTo>
                  <a:lnTo>
                    <a:pt x="1571415" y="26592"/>
                  </a:lnTo>
                  <a:lnTo>
                    <a:pt x="1533574" y="7026"/>
                  </a:lnTo>
                  <a:lnTo>
                    <a:pt x="1490006" y="0"/>
                  </a:lnTo>
                  <a:lnTo>
                    <a:pt x="137838" y="0"/>
                  </a:lnTo>
                  <a:lnTo>
                    <a:pt x="94272" y="7026"/>
                  </a:lnTo>
                  <a:lnTo>
                    <a:pt x="56434" y="26592"/>
                  </a:lnTo>
                  <a:lnTo>
                    <a:pt x="26595" y="56429"/>
                  </a:lnTo>
                  <a:lnTo>
                    <a:pt x="7027" y="94268"/>
                  </a:lnTo>
                  <a:lnTo>
                    <a:pt x="0" y="137838"/>
                  </a:lnTo>
                  <a:lnTo>
                    <a:pt x="0" y="1278285"/>
                  </a:lnTo>
                  <a:lnTo>
                    <a:pt x="7027" y="1321848"/>
                  </a:lnTo>
                  <a:lnTo>
                    <a:pt x="26595" y="1359685"/>
                  </a:lnTo>
                  <a:lnTo>
                    <a:pt x="56434" y="1389525"/>
                  </a:lnTo>
                  <a:lnTo>
                    <a:pt x="94272" y="1409096"/>
                  </a:lnTo>
                  <a:lnTo>
                    <a:pt x="137838" y="1416124"/>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62" name="Google Shape;362;p27"/>
            <p:cNvSpPr/>
            <p:nvPr/>
          </p:nvSpPr>
          <p:spPr>
            <a:xfrm>
              <a:off x="2763041" y="5666642"/>
              <a:ext cx="3507740" cy="1416684"/>
            </a:xfrm>
            <a:custGeom>
              <a:rect b="b" l="l" r="r" t="t"/>
              <a:pathLst>
                <a:path extrusionOk="0" h="1416684" w="3507740">
                  <a:moveTo>
                    <a:pt x="137838" y="1416124"/>
                  </a:moveTo>
                  <a:lnTo>
                    <a:pt x="3369708" y="1416124"/>
                  </a:lnTo>
                  <a:lnTo>
                    <a:pt x="3413275" y="1409096"/>
                  </a:lnTo>
                  <a:lnTo>
                    <a:pt x="3451113" y="1389525"/>
                  </a:lnTo>
                  <a:lnTo>
                    <a:pt x="3480951" y="1359685"/>
                  </a:lnTo>
                  <a:lnTo>
                    <a:pt x="3500520" y="1321848"/>
                  </a:lnTo>
                  <a:lnTo>
                    <a:pt x="3507547" y="1278285"/>
                  </a:lnTo>
                  <a:lnTo>
                    <a:pt x="3507547" y="137838"/>
                  </a:lnTo>
                  <a:lnTo>
                    <a:pt x="3500520" y="94268"/>
                  </a:lnTo>
                  <a:lnTo>
                    <a:pt x="3480951" y="56429"/>
                  </a:lnTo>
                  <a:lnTo>
                    <a:pt x="3451113" y="26592"/>
                  </a:lnTo>
                  <a:lnTo>
                    <a:pt x="3413275" y="7026"/>
                  </a:lnTo>
                  <a:lnTo>
                    <a:pt x="3369708" y="0"/>
                  </a:lnTo>
                  <a:lnTo>
                    <a:pt x="137838" y="0"/>
                  </a:lnTo>
                  <a:lnTo>
                    <a:pt x="94272" y="7026"/>
                  </a:lnTo>
                  <a:lnTo>
                    <a:pt x="56434" y="26592"/>
                  </a:lnTo>
                  <a:lnTo>
                    <a:pt x="26595" y="56429"/>
                  </a:lnTo>
                  <a:lnTo>
                    <a:pt x="7027" y="94268"/>
                  </a:lnTo>
                  <a:lnTo>
                    <a:pt x="0" y="137838"/>
                  </a:lnTo>
                  <a:lnTo>
                    <a:pt x="0" y="1278285"/>
                  </a:lnTo>
                  <a:lnTo>
                    <a:pt x="7027" y="1321848"/>
                  </a:lnTo>
                  <a:lnTo>
                    <a:pt x="26595" y="1359685"/>
                  </a:lnTo>
                  <a:lnTo>
                    <a:pt x="56434" y="1389525"/>
                  </a:lnTo>
                  <a:lnTo>
                    <a:pt x="94272" y="1409096"/>
                  </a:lnTo>
                  <a:lnTo>
                    <a:pt x="137838" y="1416124"/>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sp>
          <p:nvSpPr>
            <p:cNvPr id="363" name="Google Shape;363;p27"/>
            <p:cNvSpPr/>
            <p:nvPr/>
          </p:nvSpPr>
          <p:spPr>
            <a:xfrm>
              <a:off x="6276544" y="5666642"/>
              <a:ext cx="3510915" cy="1416684"/>
            </a:xfrm>
            <a:custGeom>
              <a:rect b="b" l="l" r="r" t="t"/>
              <a:pathLst>
                <a:path extrusionOk="0" h="1416684" w="3510915">
                  <a:moveTo>
                    <a:pt x="137849" y="1416124"/>
                  </a:moveTo>
                  <a:lnTo>
                    <a:pt x="3372850" y="1416124"/>
                  </a:lnTo>
                  <a:lnTo>
                    <a:pt x="3416417" y="1409096"/>
                  </a:lnTo>
                  <a:lnTo>
                    <a:pt x="3454258" y="1389525"/>
                  </a:lnTo>
                  <a:lnTo>
                    <a:pt x="3484099" y="1359685"/>
                  </a:lnTo>
                  <a:lnTo>
                    <a:pt x="3503670" y="1321848"/>
                  </a:lnTo>
                  <a:lnTo>
                    <a:pt x="3510699" y="1278285"/>
                  </a:lnTo>
                  <a:lnTo>
                    <a:pt x="3510699" y="137838"/>
                  </a:lnTo>
                  <a:lnTo>
                    <a:pt x="3503670" y="94268"/>
                  </a:lnTo>
                  <a:lnTo>
                    <a:pt x="3484099" y="56429"/>
                  </a:lnTo>
                  <a:lnTo>
                    <a:pt x="3454258" y="26592"/>
                  </a:lnTo>
                  <a:lnTo>
                    <a:pt x="3416417" y="7026"/>
                  </a:lnTo>
                  <a:lnTo>
                    <a:pt x="3372850" y="0"/>
                  </a:lnTo>
                  <a:lnTo>
                    <a:pt x="137849" y="0"/>
                  </a:lnTo>
                  <a:lnTo>
                    <a:pt x="94281" y="7026"/>
                  </a:lnTo>
                  <a:lnTo>
                    <a:pt x="56441" y="26592"/>
                  </a:lnTo>
                  <a:lnTo>
                    <a:pt x="26599" y="56429"/>
                  </a:lnTo>
                  <a:lnTo>
                    <a:pt x="7028" y="94268"/>
                  </a:lnTo>
                  <a:lnTo>
                    <a:pt x="0" y="137838"/>
                  </a:lnTo>
                  <a:lnTo>
                    <a:pt x="0" y="1278285"/>
                  </a:lnTo>
                  <a:lnTo>
                    <a:pt x="7028" y="1321848"/>
                  </a:lnTo>
                  <a:lnTo>
                    <a:pt x="26599" y="1359685"/>
                  </a:lnTo>
                  <a:lnTo>
                    <a:pt x="56441" y="1389525"/>
                  </a:lnTo>
                  <a:lnTo>
                    <a:pt x="94281" y="1409096"/>
                  </a:lnTo>
                  <a:lnTo>
                    <a:pt x="137849" y="1416124"/>
                  </a:lnTo>
                  <a:close/>
                </a:path>
              </a:pathLst>
            </a:custGeom>
            <a:noFill/>
            <a:ln cap="flat" cmpd="sng" w="1357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grpSp>
      <p:sp>
        <p:nvSpPr>
          <p:cNvPr id="364" name="Google Shape;364;p27"/>
          <p:cNvSpPr txBox="1"/>
          <p:nvPr/>
        </p:nvSpPr>
        <p:spPr>
          <a:xfrm>
            <a:off x="649700" y="4019200"/>
            <a:ext cx="1128900" cy="1707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1" lang="en" sz="1040">
                <a:solidFill>
                  <a:srgbClr val="221F1F"/>
                </a:solidFill>
                <a:latin typeface="Montserrat"/>
                <a:ea typeface="Montserrat"/>
                <a:cs typeface="Montserrat"/>
                <a:sym typeface="Montserrat"/>
              </a:rPr>
              <a:t>Disadvantages</a:t>
            </a:r>
            <a:endParaRPr sz="1040">
              <a:latin typeface="Montserrat"/>
              <a:ea typeface="Montserrat"/>
              <a:cs typeface="Montserrat"/>
              <a:sym typeface="Montserrat"/>
            </a:endParaRPr>
          </a:p>
        </p:txBody>
      </p:sp>
      <p:sp>
        <p:nvSpPr>
          <p:cNvPr id="365" name="Google Shape;365;p27"/>
          <p:cNvSpPr txBox="1"/>
          <p:nvPr/>
        </p:nvSpPr>
        <p:spPr>
          <a:xfrm>
            <a:off x="5357147" y="1347815"/>
            <a:ext cx="1203000" cy="3309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1" lang="en" sz="1040">
                <a:solidFill>
                  <a:srgbClr val="FFFFFF"/>
                </a:solidFill>
                <a:latin typeface="Montserrat"/>
                <a:ea typeface="Montserrat"/>
                <a:cs typeface="Montserrat"/>
                <a:sym typeface="Montserrat"/>
              </a:rPr>
              <a:t>Lighting Network</a:t>
            </a:r>
            <a:endParaRPr sz="1040">
              <a:latin typeface="Montserrat"/>
              <a:ea typeface="Montserrat"/>
              <a:cs typeface="Montserrat"/>
              <a:sym typeface="Montserrat"/>
            </a:endParaRPr>
          </a:p>
        </p:txBody>
      </p:sp>
      <p:sp>
        <p:nvSpPr>
          <p:cNvPr id="366" name="Google Shape;366;p27"/>
          <p:cNvSpPr txBox="1"/>
          <p:nvPr/>
        </p:nvSpPr>
        <p:spPr>
          <a:xfrm>
            <a:off x="2621565" y="1347815"/>
            <a:ext cx="1128900" cy="170700"/>
          </a:xfrm>
          <a:prstGeom prst="rect">
            <a:avLst/>
          </a:prstGeom>
          <a:noFill/>
          <a:ln>
            <a:noFill/>
          </a:ln>
        </p:spPr>
        <p:txBody>
          <a:bodyPr anchorCtr="0" anchor="t" bIns="0" lIns="0" spcFirstLastPara="1" rIns="0" wrap="square" tIns="10500">
            <a:spAutoFit/>
          </a:bodyPr>
          <a:lstStyle/>
          <a:p>
            <a:pPr indent="0" lvl="0" marL="0" rtl="0" algn="l">
              <a:lnSpc>
                <a:spcPct val="100000"/>
              </a:lnSpc>
              <a:spcBef>
                <a:spcPts val="0"/>
              </a:spcBef>
              <a:spcAft>
                <a:spcPts val="0"/>
              </a:spcAft>
              <a:buNone/>
            </a:pPr>
            <a:r>
              <a:rPr b="1" lang="en" sz="1040">
                <a:solidFill>
                  <a:srgbClr val="FFFFFF"/>
                </a:solidFill>
                <a:latin typeface="Montserrat"/>
                <a:ea typeface="Montserrat"/>
                <a:cs typeface="Montserrat"/>
                <a:sym typeface="Montserrat"/>
              </a:rPr>
              <a:t>Bitcoin Network</a:t>
            </a:r>
            <a:endParaRPr sz="1040">
              <a:latin typeface="Montserrat"/>
              <a:ea typeface="Montserrat"/>
              <a:cs typeface="Montserrat"/>
              <a:sym typeface="Montserrat"/>
            </a:endParaRPr>
          </a:p>
        </p:txBody>
      </p:sp>
      <p:sp>
        <p:nvSpPr>
          <p:cNvPr id="367" name="Google Shape;367;p27"/>
          <p:cNvSpPr txBox="1"/>
          <p:nvPr/>
        </p:nvSpPr>
        <p:spPr>
          <a:xfrm>
            <a:off x="2056698" y="2918897"/>
            <a:ext cx="2258100" cy="6513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Montserrat"/>
                <a:ea typeface="Montserrat"/>
                <a:cs typeface="Montserrat"/>
                <a:sym typeface="Montserrat"/>
              </a:rPr>
              <a:t>Decentralized and secure. No charge-backs or fraud. Can be used anonymously. Global acceptance.</a:t>
            </a:r>
            <a:endParaRPr sz="1040">
              <a:latin typeface="Montserrat"/>
              <a:ea typeface="Montserrat"/>
              <a:cs typeface="Montserrat"/>
              <a:sym typeface="Montserrat"/>
            </a:endParaRPr>
          </a:p>
        </p:txBody>
      </p:sp>
      <p:sp>
        <p:nvSpPr>
          <p:cNvPr id="368" name="Google Shape;368;p27"/>
          <p:cNvSpPr txBox="1"/>
          <p:nvPr/>
        </p:nvSpPr>
        <p:spPr>
          <a:xfrm>
            <a:off x="4912973" y="2829470"/>
            <a:ext cx="2090400" cy="8115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Montserrat"/>
                <a:ea typeface="Montserrat"/>
                <a:cs typeface="Montserrat"/>
                <a:sym typeface="Montserrat"/>
              </a:rPr>
              <a:t>Faster and cheaper transactions. Increased scalability. Off-chain transactions do not clog the blockchain.</a:t>
            </a:r>
            <a:endParaRPr sz="1040">
              <a:latin typeface="Montserrat"/>
              <a:ea typeface="Montserrat"/>
              <a:cs typeface="Montserrat"/>
              <a:sym typeface="Montserrat"/>
            </a:endParaRPr>
          </a:p>
        </p:txBody>
      </p:sp>
      <p:sp>
        <p:nvSpPr>
          <p:cNvPr id="369" name="Google Shape;369;p27"/>
          <p:cNvSpPr txBox="1"/>
          <p:nvPr/>
        </p:nvSpPr>
        <p:spPr>
          <a:xfrm>
            <a:off x="2019730" y="3953010"/>
            <a:ext cx="2330400" cy="4911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Montserrat"/>
                <a:ea typeface="Montserrat"/>
                <a:cs typeface="Montserrat"/>
                <a:sym typeface="Montserrat"/>
              </a:rPr>
              <a:t>Slow transaction times. High fees for certain types of transactions.</a:t>
            </a:r>
            <a:endParaRPr sz="1040">
              <a:latin typeface="Montserrat"/>
              <a:ea typeface="Montserrat"/>
              <a:cs typeface="Montserrat"/>
              <a:sym typeface="Montserrat"/>
            </a:endParaRPr>
          </a:p>
          <a:p>
            <a:pPr indent="0" lvl="0" marL="0" rtl="0" algn="ctr">
              <a:lnSpc>
                <a:spcPct val="100000"/>
              </a:lnSpc>
              <a:spcBef>
                <a:spcPts val="0"/>
              </a:spcBef>
              <a:spcAft>
                <a:spcPts val="0"/>
              </a:spcAft>
              <a:buNone/>
            </a:pPr>
            <a:r>
              <a:rPr lang="en" sz="1040">
                <a:solidFill>
                  <a:srgbClr val="57585B"/>
                </a:solidFill>
                <a:latin typeface="Montserrat"/>
                <a:ea typeface="Montserrat"/>
                <a:cs typeface="Montserrat"/>
                <a:sym typeface="Montserrat"/>
              </a:rPr>
              <a:t>Complex for beginners.</a:t>
            </a:r>
            <a:endParaRPr sz="1040">
              <a:latin typeface="Montserrat"/>
              <a:ea typeface="Montserrat"/>
              <a:cs typeface="Montserrat"/>
              <a:sym typeface="Montserrat"/>
            </a:endParaRPr>
          </a:p>
        </p:txBody>
      </p:sp>
      <p:sp>
        <p:nvSpPr>
          <p:cNvPr id="370" name="Google Shape;370;p27"/>
          <p:cNvSpPr txBox="1"/>
          <p:nvPr/>
        </p:nvSpPr>
        <p:spPr>
          <a:xfrm>
            <a:off x="4691566" y="3863584"/>
            <a:ext cx="2532900" cy="811500"/>
          </a:xfrm>
          <a:prstGeom prst="rect">
            <a:avLst/>
          </a:prstGeom>
          <a:noFill/>
          <a:ln>
            <a:noFill/>
          </a:ln>
        </p:spPr>
        <p:txBody>
          <a:bodyPr anchorCtr="0" anchor="t" bIns="0" lIns="0" spcFirstLastPara="1" rIns="0" wrap="square" tIns="10500">
            <a:spAutoFit/>
          </a:bodyPr>
          <a:lstStyle/>
          <a:p>
            <a:pPr indent="0" lvl="0" marL="0" marR="0" rtl="0" algn="ctr">
              <a:lnSpc>
                <a:spcPct val="100000"/>
              </a:lnSpc>
              <a:spcBef>
                <a:spcPts val="0"/>
              </a:spcBef>
              <a:spcAft>
                <a:spcPts val="0"/>
              </a:spcAft>
              <a:buNone/>
            </a:pPr>
            <a:r>
              <a:rPr lang="en" sz="1040">
                <a:solidFill>
                  <a:srgbClr val="57585B"/>
                </a:solidFill>
                <a:latin typeface="Montserrat"/>
                <a:ea typeface="Montserrat"/>
                <a:cs typeface="Montserrat"/>
                <a:sym typeface="Montserrat"/>
              </a:rPr>
              <a:t>Requires trust in the channel operators. Still experimental and not widely adopted. Requires on-chain transaction to open and close channels.</a:t>
            </a:r>
            <a:endParaRPr sz="1040">
              <a:latin typeface="Montserrat"/>
              <a:ea typeface="Montserrat"/>
              <a:cs typeface="Montserrat"/>
              <a:sym typeface="Montserrat"/>
            </a:endParaRPr>
          </a:p>
        </p:txBody>
      </p:sp>
      <p:sp>
        <p:nvSpPr>
          <p:cNvPr id="371" name="Google Shape;371;p27"/>
          <p:cNvSpPr/>
          <p:nvPr/>
        </p:nvSpPr>
        <p:spPr>
          <a:xfrm>
            <a:off x="7551966" y="1274408"/>
            <a:ext cx="0" cy="21069"/>
          </a:xfrm>
          <a:custGeom>
            <a:rect b="b" l="l" r="r" t="t"/>
            <a:pathLst>
              <a:path extrusionOk="0" h="26669" w="120000">
                <a:moveTo>
                  <a:pt x="0" y="0"/>
                </a:moveTo>
                <a:lnTo>
                  <a:pt x="0" y="26177"/>
                </a:lnTo>
              </a:path>
            </a:pathLst>
          </a:custGeom>
          <a:noFill/>
          <a:ln cap="flat" cmpd="sng" w="2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87"/>
          </a:p>
        </p:txBody>
      </p:sp>
      <p:pic>
        <p:nvPicPr>
          <p:cNvPr id="372" name="Google Shape;372;p27"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grpSp>
        <p:nvGrpSpPr>
          <p:cNvPr id="377" name="Google Shape;377;p28"/>
          <p:cNvGrpSpPr/>
          <p:nvPr/>
        </p:nvGrpSpPr>
        <p:grpSpPr>
          <a:xfrm>
            <a:off x="0" y="0"/>
            <a:ext cx="9143346" cy="848926"/>
            <a:chOff x="0" y="0"/>
            <a:chExt cx="20104102" cy="1866592"/>
          </a:xfrm>
        </p:grpSpPr>
        <p:pic>
          <p:nvPicPr>
            <p:cNvPr id="378" name="Google Shape;378;p28"/>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379" name="Google Shape;379;p28"/>
            <p:cNvPicPr preferRelativeResize="0"/>
            <p:nvPr/>
          </p:nvPicPr>
          <p:blipFill rotWithShape="1">
            <a:blip r:embed="rId4">
              <a:alphaModFix/>
            </a:blip>
            <a:srcRect b="0" l="0" r="0" t="0"/>
            <a:stretch/>
          </p:blipFill>
          <p:spPr>
            <a:xfrm>
              <a:off x="572129" y="56961"/>
              <a:ext cx="14281451" cy="1751569"/>
            </a:xfrm>
            <a:prstGeom prst="rect">
              <a:avLst/>
            </a:prstGeom>
            <a:noFill/>
            <a:ln>
              <a:noFill/>
            </a:ln>
          </p:spPr>
        </p:pic>
      </p:grpSp>
      <p:sp>
        <p:nvSpPr>
          <p:cNvPr id="380" name="Google Shape;380;p28"/>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381" name="Google Shape;381;p28"/>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382" name="Google Shape;382;p28"/>
          <p:cNvSpPr txBox="1"/>
          <p:nvPr/>
        </p:nvSpPr>
        <p:spPr>
          <a:xfrm>
            <a:off x="508004" y="1090475"/>
            <a:ext cx="8121900" cy="1302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Different Types of Lightning Wallets</a:t>
            </a:r>
            <a:endParaRPr sz="16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 Lightning wallet is a bit different than a Bitcoin wallet, though it performs the same function: receiving and sending bitcoins. The difference is that a Lightning wallet allows you to send bitcoins on the Lightning Network, which itself is a second layer on top of the Bitcoin network.</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1016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Just as we saw in the previous chapter with Bitcoin wallets, Lightning wallets have different characteristics that need to be considered before choosing one.</a:t>
            </a:r>
            <a:endParaRPr sz="1000">
              <a:latin typeface="Montserrat"/>
              <a:ea typeface="Montserrat"/>
              <a:cs typeface="Montserrat"/>
              <a:sym typeface="Montserrat"/>
            </a:endParaRPr>
          </a:p>
        </p:txBody>
      </p:sp>
      <p:sp>
        <p:nvSpPr>
          <p:cNvPr id="383" name="Google Shape;383;p28"/>
          <p:cNvSpPr txBox="1"/>
          <p:nvPr/>
        </p:nvSpPr>
        <p:spPr>
          <a:xfrm>
            <a:off x="508005" y="2482175"/>
            <a:ext cx="8121900" cy="19803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Montserrat"/>
                <a:ea typeface="Montserrat"/>
                <a:cs typeface="Montserrat"/>
                <a:sym typeface="Montserrat"/>
              </a:rPr>
              <a:t>Self-Custodial vs .Custodial Wallets</a:t>
            </a:r>
            <a:endParaRPr sz="1200">
              <a:latin typeface="Montserrat"/>
              <a:ea typeface="Montserrat"/>
              <a:cs typeface="Montserrat"/>
              <a:sym typeface="Montserrat"/>
            </a:endParaRPr>
          </a:p>
          <a:p>
            <a:pPr indent="0" lvl="0" marL="0" marR="6350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Lightning wallets can be broken down into very specific categories, but for the sake of simplicity, we’ll divide them into two: self-custodial and custodial.</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Just like Bitcoin wallets, a self-custodial Lightning wallet is one where you control the keys to the wallet, whereas a custodial Lightning wallet is one where someone else controls the keys.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When using a custodial wallet, you’re only given access to the wallet but you depend on someone else for permission to use your money; you’re giving up ownership of your money for convenience.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152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This can be acceptable for small amounts, although it’s recommended to use a self-custodial wallet once you have an understanding of the technology. For what follows, we’ll be talking about self-custodial Lightning wallets only.</a:t>
            </a:r>
            <a:endParaRPr sz="1000">
              <a:latin typeface="Montserrat"/>
              <a:ea typeface="Montserrat"/>
              <a:cs typeface="Montserrat"/>
              <a:sym typeface="Montserrat"/>
            </a:endParaRPr>
          </a:p>
        </p:txBody>
      </p:sp>
      <p:pic>
        <p:nvPicPr>
          <p:cNvPr id="384" name="Google Shape;384;p28"/>
          <p:cNvPicPr preferRelativeResize="0"/>
          <p:nvPr/>
        </p:nvPicPr>
        <p:blipFill rotWithShape="1">
          <a:blip r:embed="rId6">
            <a:alphaModFix/>
          </a:blip>
          <a:srcRect b="0" l="0" r="0" t="0"/>
          <a:stretch/>
        </p:blipFill>
        <p:spPr>
          <a:xfrm>
            <a:off x="8564375" y="4846705"/>
            <a:ext cx="65270" cy="65279"/>
          </a:xfrm>
          <a:prstGeom prst="rect">
            <a:avLst/>
          </a:prstGeom>
          <a:noFill/>
          <a:ln>
            <a:noFill/>
          </a:ln>
        </p:spPr>
      </p:pic>
      <p:sp>
        <p:nvSpPr>
          <p:cNvPr id="385" name="Google Shape;385;p28"/>
          <p:cNvSpPr/>
          <p:nvPr/>
        </p:nvSpPr>
        <p:spPr>
          <a:xfrm>
            <a:off x="4572000" y="4603391"/>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6" name="Google Shape;386;p28"/>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82</a:t>
            </a:r>
            <a:endParaRPr/>
          </a:p>
        </p:txBody>
      </p:sp>
      <p:pic>
        <p:nvPicPr>
          <p:cNvPr id="387" name="Google Shape;387;p28"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 name="Shape 391"/>
        <p:cNvGrpSpPr/>
        <p:nvPr/>
      </p:nvGrpSpPr>
      <p:grpSpPr>
        <a:xfrm>
          <a:off x="0" y="0"/>
          <a:ext cx="0" cy="0"/>
          <a:chOff x="0" y="0"/>
          <a:chExt cx="0" cy="0"/>
        </a:xfrm>
      </p:grpSpPr>
      <p:grpSp>
        <p:nvGrpSpPr>
          <p:cNvPr id="392" name="Google Shape;392;p29"/>
          <p:cNvGrpSpPr/>
          <p:nvPr/>
        </p:nvGrpSpPr>
        <p:grpSpPr>
          <a:xfrm>
            <a:off x="0" y="0"/>
            <a:ext cx="9143346" cy="848926"/>
            <a:chOff x="0" y="0"/>
            <a:chExt cx="20104102" cy="1866592"/>
          </a:xfrm>
        </p:grpSpPr>
        <p:pic>
          <p:nvPicPr>
            <p:cNvPr id="393" name="Google Shape;393;p29"/>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394" name="Google Shape;394;p29"/>
            <p:cNvPicPr preferRelativeResize="0"/>
            <p:nvPr/>
          </p:nvPicPr>
          <p:blipFill rotWithShape="1">
            <a:blip r:embed="rId4">
              <a:alphaModFix/>
            </a:blip>
            <a:srcRect b="0" l="0" r="0" t="0"/>
            <a:stretch/>
          </p:blipFill>
          <p:spPr>
            <a:xfrm>
              <a:off x="572129" y="56961"/>
              <a:ext cx="14281451" cy="1751569"/>
            </a:xfrm>
            <a:prstGeom prst="rect">
              <a:avLst/>
            </a:prstGeom>
            <a:noFill/>
            <a:ln>
              <a:noFill/>
            </a:ln>
          </p:spPr>
        </p:pic>
      </p:grpSp>
      <p:sp>
        <p:nvSpPr>
          <p:cNvPr id="395" name="Google Shape;395;p29"/>
          <p:cNvSpPr txBox="1"/>
          <p:nvPr>
            <p:ph type="title"/>
          </p:nvPr>
        </p:nvSpPr>
        <p:spPr>
          <a:xfrm>
            <a:off x="508002" y="252071"/>
            <a:ext cx="60693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Lightning Network: Using Bitcoin in Your Daily Life</a:t>
            </a:r>
            <a:endParaRPr/>
          </a:p>
        </p:txBody>
      </p:sp>
      <p:pic>
        <p:nvPicPr>
          <p:cNvPr id="396" name="Google Shape;396;p29"/>
          <p:cNvPicPr preferRelativeResize="0"/>
          <p:nvPr/>
        </p:nvPicPr>
        <p:blipFill rotWithShape="1">
          <a:blip r:embed="rId5">
            <a:alphaModFix/>
          </a:blip>
          <a:srcRect b="0" l="0" r="0" t="0"/>
          <a:stretch/>
        </p:blipFill>
        <p:spPr>
          <a:xfrm>
            <a:off x="8050573" y="270104"/>
            <a:ext cx="579285" cy="308716"/>
          </a:xfrm>
          <a:prstGeom prst="rect">
            <a:avLst/>
          </a:prstGeom>
          <a:noFill/>
          <a:ln>
            <a:noFill/>
          </a:ln>
        </p:spPr>
      </p:pic>
      <p:sp>
        <p:nvSpPr>
          <p:cNvPr id="397" name="Google Shape;397;p29"/>
          <p:cNvSpPr txBox="1"/>
          <p:nvPr/>
        </p:nvSpPr>
        <p:spPr>
          <a:xfrm>
            <a:off x="508000" y="1172713"/>
            <a:ext cx="8057100" cy="1076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a:solidFill>
                  <a:srgbClr val="241B54"/>
                </a:solidFill>
                <a:latin typeface="Montserrat"/>
                <a:ea typeface="Montserrat"/>
                <a:cs typeface="Montserrat"/>
                <a:sym typeface="Montserrat"/>
              </a:rPr>
              <a:t>O</a:t>
            </a:r>
            <a:r>
              <a:rPr b="1" i="1" lang="en">
                <a:solidFill>
                  <a:srgbClr val="241B54"/>
                </a:solidFill>
                <a:latin typeface="Montserrat"/>
                <a:ea typeface="Montserrat"/>
                <a:cs typeface="Montserrat"/>
                <a:sym typeface="Montserrat"/>
              </a:rPr>
              <a:t>pen Source vs. Closed Source</a:t>
            </a:r>
            <a:endParaRPr>
              <a:latin typeface="Montserrat"/>
              <a:ea typeface="Montserrat"/>
              <a:cs typeface="Montserrat"/>
              <a:sym typeface="Montserrat"/>
            </a:endParaRPr>
          </a:p>
          <a:p>
            <a:pPr indent="0" lvl="0" marL="0" marR="0" rtl="0" algn="l">
              <a:lnSpc>
                <a:spcPct val="101800"/>
              </a:lnSpc>
              <a:spcBef>
                <a:spcPts val="600"/>
              </a:spcBef>
              <a:spcAft>
                <a:spcPts val="0"/>
              </a:spcAft>
              <a:buNone/>
            </a:pPr>
            <a:r>
              <a:rPr lang="en" sz="1000">
                <a:solidFill>
                  <a:srgbClr val="57585B"/>
                </a:solidFill>
                <a:latin typeface="Montserrat"/>
                <a:ea typeface="Montserrat"/>
                <a:cs typeface="Montserrat"/>
                <a:sym typeface="Montserrat"/>
              </a:rPr>
              <a:t>Just like with the Bitcoin wallets we saw in the previous chapter, Lightning wallets can be open-source or closed source. Always use open-source wallets as they are completely open for review and vetted by the community.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4445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An open-source application also means that anyone can contribute to the improvement of the software, making it a better choice for users.</a:t>
            </a:r>
            <a:endParaRPr sz="1000">
              <a:latin typeface="Montserrat"/>
              <a:ea typeface="Montserrat"/>
              <a:cs typeface="Montserrat"/>
              <a:sym typeface="Montserrat"/>
            </a:endParaRPr>
          </a:p>
        </p:txBody>
      </p:sp>
      <p:pic>
        <p:nvPicPr>
          <p:cNvPr id="398" name="Google Shape;398;p29"/>
          <p:cNvPicPr preferRelativeResize="0"/>
          <p:nvPr/>
        </p:nvPicPr>
        <p:blipFill rotWithShape="1">
          <a:blip r:embed="rId6">
            <a:alphaModFix/>
          </a:blip>
          <a:srcRect b="0" l="0" r="0" t="0"/>
          <a:stretch/>
        </p:blipFill>
        <p:spPr>
          <a:xfrm>
            <a:off x="8564375" y="4846705"/>
            <a:ext cx="65270" cy="65279"/>
          </a:xfrm>
          <a:prstGeom prst="rect">
            <a:avLst/>
          </a:prstGeom>
          <a:noFill/>
          <a:ln>
            <a:noFill/>
          </a:ln>
        </p:spPr>
      </p:pic>
      <p:sp>
        <p:nvSpPr>
          <p:cNvPr id="399" name="Google Shape;399;p29"/>
          <p:cNvSpPr/>
          <p:nvPr/>
        </p:nvSpPr>
        <p:spPr>
          <a:xfrm>
            <a:off x="4572000" y="4603391"/>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00" name="Google Shape;400;p29"/>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82</a:t>
            </a:r>
            <a:endParaRPr/>
          </a:p>
        </p:txBody>
      </p:sp>
      <p:pic>
        <p:nvPicPr>
          <p:cNvPr id="401" name="Google Shape;401;p29"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402" name="Google Shape;402;p29" title="open-vs-closed-source.png"/>
          <p:cNvPicPr preferRelativeResize="0"/>
          <p:nvPr/>
        </p:nvPicPr>
        <p:blipFill>
          <a:blip r:embed="rId8">
            <a:alphaModFix/>
          </a:blip>
          <a:stretch>
            <a:fillRect/>
          </a:stretch>
        </p:blipFill>
        <p:spPr>
          <a:xfrm>
            <a:off x="508000" y="2401513"/>
            <a:ext cx="5179175" cy="25895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